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306" r:id="rId3"/>
    <p:sldId id="307" r:id="rId4"/>
    <p:sldId id="308" r:id="rId5"/>
    <p:sldId id="309" r:id="rId6"/>
    <p:sldId id="258" r:id="rId7"/>
    <p:sldId id="259" r:id="rId8"/>
    <p:sldId id="312" r:id="rId9"/>
    <p:sldId id="260" r:id="rId10"/>
    <p:sldId id="261" r:id="rId11"/>
    <p:sldId id="262" r:id="rId12"/>
    <p:sldId id="263" r:id="rId13"/>
    <p:sldId id="265" r:id="rId14"/>
    <p:sldId id="266" r:id="rId15"/>
    <p:sldId id="264" r:id="rId16"/>
    <p:sldId id="267" r:id="rId17"/>
    <p:sldId id="268" r:id="rId18"/>
    <p:sldId id="310" r:id="rId19"/>
    <p:sldId id="311" r:id="rId20"/>
    <p:sldId id="269" r:id="rId21"/>
    <p:sldId id="270" r:id="rId22"/>
    <p:sldId id="271" r:id="rId23"/>
    <p:sldId id="276" r:id="rId24"/>
    <p:sldId id="272" r:id="rId25"/>
    <p:sldId id="273" r:id="rId26"/>
    <p:sldId id="305" r:id="rId27"/>
    <p:sldId id="275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5" r:id="rId46"/>
    <p:sldId id="294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1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Slides" id="{2D19D2F4-BA77-44DB-B6B6-8048B57E05E3}">
          <p14:sldIdLst>
            <p14:sldId id="256"/>
            <p14:sldId id="306"/>
          </p14:sldIdLst>
        </p14:section>
        <p14:section name="Faculty Intro" id="{DA7B69B0-1EA3-44DD-9E14-FDDDE1FD1458}">
          <p14:sldIdLst>
            <p14:sldId id="307"/>
            <p14:sldId id="308"/>
            <p14:sldId id="309"/>
          </p14:sldIdLst>
        </p14:section>
        <p14:section name="Correlation" id="{73725E44-3A1D-48D7-8AAA-19904A40FC50}">
          <p14:sldIdLst>
            <p14:sldId id="258"/>
            <p14:sldId id="259"/>
            <p14:sldId id="312"/>
            <p14:sldId id="260"/>
            <p14:sldId id="261"/>
            <p14:sldId id="262"/>
            <p14:sldId id="263"/>
            <p14:sldId id="265"/>
            <p14:sldId id="266"/>
            <p14:sldId id="264"/>
            <p14:sldId id="267"/>
            <p14:sldId id="268"/>
          </p14:sldIdLst>
        </p14:section>
        <p14:section name="Regression: Introduction" id="{E32B823E-767B-49B0-8792-F1EEC1E292CE}">
          <p14:sldIdLst>
            <p14:sldId id="310"/>
            <p14:sldId id="311"/>
            <p14:sldId id="269"/>
            <p14:sldId id="270"/>
            <p14:sldId id="271"/>
            <p14:sldId id="276"/>
            <p14:sldId id="272"/>
            <p14:sldId id="273"/>
            <p14:sldId id="305"/>
            <p14:sldId id="275"/>
            <p14:sldId id="277"/>
          </p14:sldIdLst>
        </p14:section>
        <p14:section name="Regression: Assumptions" id="{3E77CBB3-2EA4-4916-8ABA-73949A6AC3A7}">
          <p14:sldIdLst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Regression: Best-Fit Line" id="{BAF0D26D-4056-4E6C-9CD4-BD908EF14ACD}">
          <p14:sldIdLst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Checking Assumptions" id="{A7FF57B0-8237-476E-B1FB-1E1416F5F4AD}">
          <p14:sldIdLst>
            <p14:sldId id="291"/>
            <p14:sldId id="292"/>
            <p14:sldId id="293"/>
            <p14:sldId id="295"/>
            <p14:sldId id="294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2479" autoAdjust="0"/>
  </p:normalViewPr>
  <p:slideViewPr>
    <p:cSldViewPr snapToGrid="0" snapToObjects="1">
      <p:cViewPr varScale="1">
        <p:scale>
          <a:sx n="107" d="100"/>
          <a:sy n="107" d="100"/>
        </p:scale>
        <p:origin x="126" y="978"/>
      </p:cViewPr>
      <p:guideLst/>
    </p:cSldViewPr>
  </p:slideViewPr>
  <p:outlineViewPr>
    <p:cViewPr>
      <p:scale>
        <a:sx n="33" d="100"/>
        <a:sy n="33" d="100"/>
      </p:scale>
      <p:origin x="0" y="-44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591432-CBB7-384D-A97F-673ECC661E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9F6CE5-02D6-6D4F-AD45-7844B411CE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7AE39-24BF-9046-BF66-BB2858E2304D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5E1F7-41DE-654A-918C-860256E539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8D32-797E-7941-8DCD-7AA2B43770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FAACD-045F-6042-AD24-A0A2B32F3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37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57B49-7E1E-4BF7-A0CB-228F53115C51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1EB3F-630C-4ECB-8385-2AD2C7AC4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88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bg1"/>
                </a:solidFill>
                <a:latin typeface="Contemporary Brush" pitchFamily="66" charset="0"/>
              </a:defRPr>
            </a:lvl1pPr>
            <a:lvl2pPr marL="830217" indent="-319314">
              <a:defRPr sz="2600">
                <a:solidFill>
                  <a:schemeClr val="bg1"/>
                </a:solidFill>
                <a:latin typeface="Contemporary Brush" pitchFamily="66" charset="0"/>
              </a:defRPr>
            </a:lvl2pPr>
            <a:lvl3pPr marL="1277257" indent="-255451">
              <a:defRPr sz="2600">
                <a:solidFill>
                  <a:schemeClr val="bg1"/>
                </a:solidFill>
                <a:latin typeface="Contemporary Brush" pitchFamily="66" charset="0"/>
              </a:defRPr>
            </a:lvl3pPr>
            <a:lvl4pPr marL="1788160" indent="-255451">
              <a:defRPr sz="2600">
                <a:solidFill>
                  <a:schemeClr val="bg1"/>
                </a:solidFill>
                <a:latin typeface="Contemporary Brush" pitchFamily="66" charset="0"/>
              </a:defRPr>
            </a:lvl4pPr>
            <a:lvl5pPr marL="2299064" indent="-255451">
              <a:defRPr sz="2600">
                <a:solidFill>
                  <a:schemeClr val="bg1"/>
                </a:solidFill>
                <a:latin typeface="Contemporary Brush" pitchFamily="66" charset="0"/>
              </a:defRPr>
            </a:lvl5pPr>
            <a:lvl6pPr marL="2809966" indent="-255451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Contemporary Brush" pitchFamily="66" charset="0"/>
              </a:defRPr>
            </a:lvl6pPr>
            <a:lvl7pPr marL="3320869" indent="-255451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Contemporary Brush" pitchFamily="66" charset="0"/>
              </a:defRPr>
            </a:lvl7pPr>
            <a:lvl8pPr marL="3831772" indent="-255451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Contemporary Brush" pitchFamily="66" charset="0"/>
              </a:defRPr>
            </a:lvl8pPr>
            <a:lvl9pPr marL="4342675" indent="-255451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Contemporary Brush" pitchFamily="66" charset="0"/>
              </a:defRPr>
            </a:lvl9pPr>
          </a:lstStyle>
          <a:p>
            <a:fld id="{6122EA50-402E-4C50-BC52-57B953BCB483}" type="slidenum">
              <a:rPr lang="en-US" sz="1400">
                <a:solidFill>
                  <a:schemeClr val="tx1"/>
                </a:solidFill>
                <a:latin typeface="Times New Roman" pitchFamily="18" charset="0"/>
              </a:rPr>
              <a:pPr/>
              <a:t>4</a:t>
            </a:fld>
            <a:endParaRPr lang="en-US" sz="14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23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Dashed line = 1-1 relation; blue line = what was observed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EB3F-630C-4ECB-8385-2AD2C7AC42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98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draw out the equation for a line Y= </a:t>
            </a:r>
            <a:r>
              <a:rPr lang="en-US" dirty="0" err="1"/>
              <a:t>aX</a:t>
            </a:r>
            <a:r>
              <a:rPr lang="en-US" dirty="0"/>
              <a:t> +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1EB3F-630C-4ECB-8385-2AD2C7AC42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83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26BB7-C17D-364B-AFAE-2A13FAC244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LA’s BEST @USC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00001-2C82-E944-9063-7C8D26F589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Directors: Kim </a:t>
            </a:r>
            <a:r>
              <a:rPr lang="en-US" dirty="0" err="1"/>
              <a:t>Siegmund</a:t>
            </a:r>
            <a:r>
              <a:rPr lang="en-US" dirty="0"/>
              <a:t> and Juan Pablo </a:t>
            </a:r>
            <a:r>
              <a:rPr lang="en-US" dirty="0" err="1"/>
              <a:t>Lewinger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07487-2ADB-C84F-A552-0F18CD840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62AEF-EE20-9E4F-9CA2-B848711B4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7D920-50E5-B643-B166-E8706BE99AD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CC1A90-0967-C84B-A715-B8EE33176B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454" y="180919"/>
            <a:ext cx="2585546" cy="25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5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8ACB8-DE30-2F4C-85D3-92382A52C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4D68B-CE47-2446-AFF5-29610007C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FAF80-99F0-444D-8B88-E60757E7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3ABFB-72E0-1044-BDDA-6B26155A2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7D920-50E5-B643-B166-E8706BE99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43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206B3-D7D4-2543-BB50-711F9DAD8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892BE-4D4E-DC41-A491-3265E387F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0F8AF-156B-C44D-880F-2BE09F9E2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B2060-AD1C-DA4E-9554-762835BFB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704C1-6845-044B-BE32-E3337578A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7D920-50E5-B643-B166-E8706BE99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49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F072-FE07-6A4E-97CF-C1F6359D4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CA002-15D7-8443-B81E-FDF75668F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EA395-ADC2-EB44-A13A-A4B84AA4E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7D920-50E5-B643-B166-E8706BE99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69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C0066B-3327-0049-A7E6-451D7F0C8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91FCA-1EEB-554C-8383-9E957971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7D920-50E5-B643-B166-E8706BE99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74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99F93E-C2EF-9542-812C-52B1B46EC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4ECF2-7F93-0644-BD57-CACB18444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E35E0-13BC-E24F-8623-922E05017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F125C-4D7E-014E-A1BB-DCC9AAD09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7D920-50E5-B643-B166-E8706BE99AD6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A black and red text&#10;&#10;Description automatically generated with low confidence">
            <a:extLst>
              <a:ext uri="{FF2B5EF4-FFF2-40B4-BE49-F238E27FC236}">
                <a16:creationId xmlns:a16="http://schemas.microsoft.com/office/drawing/2014/main" id="{E3CB4A44-C0D0-B0FA-47FA-7BABC13B338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108" y="6056226"/>
            <a:ext cx="864804" cy="75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92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7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8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46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A8446-4BC8-0645-862D-31817EEC12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LA’s </a:t>
            </a:r>
            <a:r>
              <a:rPr lang="en-US" dirty="0" err="1"/>
              <a:t>BeST</a:t>
            </a:r>
            <a:r>
              <a:rPr lang="en-US" dirty="0"/>
              <a:t> @ USC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4C5722-7060-8F42-B407-A196418D1D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4173219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8C635E-B1AD-4A3B-A512-BE5F2592DC8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Formula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8C635E-B1AD-4A3B-A512-BE5F2592DC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0954-E43E-4C21-99A6-EC2ADD21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3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your reference, Pearson’s correlation coefficient is calculated as: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7B87F0-5950-40EF-B245-27D881D76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275" y="2527300"/>
            <a:ext cx="601345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16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8C635E-B1AD-4A3B-A512-BE5F2592DC8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</p:spPr>
            <p:txBody>
              <a:bodyPr/>
              <a:lstStyle/>
              <a:p>
                <a:r>
                  <a:rPr lang="en-US" b="0" dirty="0"/>
                  <a:t>Calculating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in 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8C635E-B1AD-4A3B-A512-BE5F2592DC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0954-E43E-4C21-99A6-EC2ADD21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789" y="999241"/>
            <a:ext cx="9502219" cy="569365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500" b="1" dirty="0"/>
              <a:t>Example 1: is cholesterol correlated with age?</a:t>
            </a:r>
          </a:p>
          <a:p>
            <a:pPr marL="0" indent="0">
              <a:buNone/>
            </a:pPr>
            <a:r>
              <a:rPr lang="en-US" sz="1100" dirty="0"/>
              <a:t> </a:t>
            </a:r>
          </a:p>
          <a:p>
            <a:r>
              <a:rPr lang="en-US" sz="3200" dirty="0"/>
              <a:t>Read in cholesterol dataset (chol.csv)</a:t>
            </a:r>
          </a:p>
          <a:p>
            <a:pPr marL="0" indent="0">
              <a:buNone/>
            </a:pPr>
            <a:r>
              <a:rPr lang="en-US" sz="3200" dirty="0">
                <a:latin typeface="Courier" pitchFamily="2" charset="0"/>
              </a:rPr>
              <a:t>   </a:t>
            </a:r>
            <a:r>
              <a:rPr lang="en-US" sz="2900" dirty="0" err="1">
                <a:latin typeface="Courier" pitchFamily="2" charset="0"/>
              </a:rPr>
              <a:t>chol</a:t>
            </a:r>
            <a:r>
              <a:rPr lang="en-US" sz="2900" dirty="0">
                <a:latin typeface="Courier" pitchFamily="2" charset="0"/>
              </a:rPr>
              <a:t> &lt;- read.csv("</a:t>
            </a:r>
            <a:r>
              <a:rPr lang="en-US" sz="2900" dirty="0">
                <a:highlight>
                  <a:srgbClr val="FFFF00"/>
                </a:highlight>
                <a:latin typeface="Courier" pitchFamily="2" charset="0"/>
              </a:rPr>
              <a:t>C:/my directory</a:t>
            </a:r>
            <a:r>
              <a:rPr lang="en-US" sz="2900" dirty="0">
                <a:latin typeface="Courier" pitchFamily="2" charset="0"/>
              </a:rPr>
              <a:t>/chol.csv")</a:t>
            </a:r>
            <a:endParaRPr lang="en-US" sz="2900" dirty="0"/>
          </a:p>
          <a:p>
            <a:r>
              <a:rPr lang="en-US" sz="3200" dirty="0"/>
              <a:t>Calculate Pearson’s Correlation Coefficient: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sz="2200" dirty="0"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2600" b="1" dirty="0" err="1">
                <a:latin typeface="Courier" pitchFamily="2" charset="0"/>
              </a:rPr>
              <a:t>cor</a:t>
            </a:r>
            <a:r>
              <a:rPr lang="en-US" sz="2600" b="1" dirty="0">
                <a:latin typeface="Courier" pitchFamily="2" charset="0"/>
              </a:rPr>
              <a:t>(</a:t>
            </a:r>
            <a:r>
              <a:rPr lang="en-US" sz="2600" b="1" dirty="0" err="1">
                <a:latin typeface="Courier" pitchFamily="2" charset="0"/>
              </a:rPr>
              <a:t>chol$chol,chol$age</a:t>
            </a:r>
            <a:r>
              <a:rPr lang="en-US" sz="2600" b="1" dirty="0">
                <a:latin typeface="Courier" pitchFamily="2" charset="0"/>
              </a:rPr>
              <a:t>)</a:t>
            </a:r>
          </a:p>
          <a:p>
            <a:pPr marL="457200" lvl="1" indent="0">
              <a:buNone/>
            </a:pPr>
            <a:r>
              <a:rPr lang="en-US" sz="2600" dirty="0">
                <a:latin typeface="Courier" pitchFamily="2" charset="0"/>
              </a:rPr>
              <a:t>[1] NA</a:t>
            </a:r>
          </a:p>
          <a:p>
            <a:pPr marL="457200" lvl="1" indent="0">
              <a:buNone/>
            </a:pPr>
            <a:endParaRPr lang="en-US" sz="2600" dirty="0"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2600" b="1" dirty="0">
                <a:latin typeface="Courier" pitchFamily="2" charset="0"/>
              </a:rPr>
              <a:t>summary(</a:t>
            </a:r>
            <a:r>
              <a:rPr lang="en-US" sz="2600" b="1" dirty="0" err="1">
                <a:latin typeface="Courier" pitchFamily="2" charset="0"/>
              </a:rPr>
              <a:t>chol</a:t>
            </a:r>
            <a:r>
              <a:rPr lang="en-US" sz="2600" b="1" dirty="0">
                <a:latin typeface="Courier" pitchFamily="2" charset="0"/>
              </a:rPr>
              <a:t>[,c("</a:t>
            </a:r>
            <a:r>
              <a:rPr lang="en-US" sz="2600" b="1" dirty="0" err="1">
                <a:latin typeface="Courier" pitchFamily="2" charset="0"/>
              </a:rPr>
              <a:t>chol</a:t>
            </a:r>
            <a:r>
              <a:rPr lang="en-US" sz="2600" b="1" dirty="0">
                <a:latin typeface="Courier" pitchFamily="2" charset="0"/>
              </a:rPr>
              <a:t>","age")])</a:t>
            </a:r>
          </a:p>
          <a:p>
            <a:pPr marL="457200" lvl="1" indent="0">
              <a:buNone/>
            </a:pPr>
            <a:r>
              <a:rPr lang="en-US" sz="2600" dirty="0">
                <a:latin typeface="Courier" pitchFamily="2" charset="0"/>
              </a:rPr>
              <a:t>      </a:t>
            </a:r>
            <a:r>
              <a:rPr lang="en-US" sz="2600" dirty="0" err="1">
                <a:latin typeface="Courier" pitchFamily="2" charset="0"/>
              </a:rPr>
              <a:t>chol</a:t>
            </a:r>
            <a:r>
              <a:rPr lang="en-US" sz="2600" dirty="0">
                <a:latin typeface="Courier" pitchFamily="2" charset="0"/>
              </a:rPr>
              <a:t>            age      </a:t>
            </a:r>
          </a:p>
          <a:p>
            <a:pPr marL="457200" lvl="1" indent="0">
              <a:buNone/>
            </a:pPr>
            <a:r>
              <a:rPr lang="en-US" sz="2600" dirty="0">
                <a:latin typeface="Courier" pitchFamily="2" charset="0"/>
              </a:rPr>
              <a:t> Min.   :108.0   Min.   : 2.0  </a:t>
            </a:r>
          </a:p>
          <a:p>
            <a:pPr marL="457200" lvl="1" indent="0">
              <a:buNone/>
            </a:pPr>
            <a:r>
              <a:rPr lang="en-US" sz="2600" dirty="0">
                <a:latin typeface="Courier" pitchFamily="2" charset="0"/>
              </a:rPr>
              <a:t> 1st Qu.:152.2   1st Qu.:11.0  </a:t>
            </a:r>
          </a:p>
          <a:p>
            <a:pPr marL="457200" lvl="1" indent="0">
              <a:buNone/>
            </a:pPr>
            <a:r>
              <a:rPr lang="en-US" sz="2600" dirty="0">
                <a:latin typeface="Courier" pitchFamily="2" charset="0"/>
              </a:rPr>
              <a:t> Median :179.0   Median :17.0  </a:t>
            </a:r>
          </a:p>
          <a:p>
            <a:pPr marL="457200" lvl="1" indent="0">
              <a:buNone/>
            </a:pPr>
            <a:r>
              <a:rPr lang="en-US" sz="2600" dirty="0">
                <a:latin typeface="Courier" pitchFamily="2" charset="0"/>
              </a:rPr>
              <a:t> Mean   :198.5   Mean   :22.6  </a:t>
            </a:r>
          </a:p>
          <a:p>
            <a:pPr marL="457200" lvl="1" indent="0">
              <a:buNone/>
            </a:pPr>
            <a:r>
              <a:rPr lang="en-US" sz="2600" dirty="0">
                <a:latin typeface="Courier" pitchFamily="2" charset="0"/>
              </a:rPr>
              <a:t> 3rd Qu.:216.5   3rd Qu.:35.0  </a:t>
            </a:r>
          </a:p>
          <a:p>
            <a:pPr marL="457200" lvl="1" indent="0">
              <a:buNone/>
            </a:pPr>
            <a:r>
              <a:rPr lang="en-US" sz="2600" dirty="0">
                <a:latin typeface="Courier" pitchFamily="2" charset="0"/>
              </a:rPr>
              <a:t> Max.   :468.0   Max.   :68.0  </a:t>
            </a:r>
          </a:p>
          <a:p>
            <a:pPr marL="457200" lvl="1" indent="0">
              <a:buNone/>
            </a:pPr>
            <a:r>
              <a:rPr lang="en-US" sz="2600" dirty="0">
                <a:latin typeface="Courier" pitchFamily="2" charset="0"/>
              </a:rPr>
              <a:t> NA's   :2                     </a:t>
            </a:r>
          </a:p>
          <a:p>
            <a:pPr marL="457200" lvl="1" indent="0">
              <a:buNone/>
            </a:pPr>
            <a:endParaRPr lang="en-US" sz="2600" dirty="0"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2600" b="1" dirty="0" err="1">
                <a:latin typeface="Courier" pitchFamily="2" charset="0"/>
              </a:rPr>
              <a:t>cor</a:t>
            </a:r>
            <a:r>
              <a:rPr lang="en-US" sz="2600" b="1" dirty="0">
                <a:latin typeface="Courier" pitchFamily="2" charset="0"/>
              </a:rPr>
              <a:t>(</a:t>
            </a:r>
            <a:r>
              <a:rPr lang="en-US" sz="2600" b="1" dirty="0" err="1">
                <a:latin typeface="Courier" pitchFamily="2" charset="0"/>
              </a:rPr>
              <a:t>chol$chol,chol$age,use</a:t>
            </a:r>
            <a:r>
              <a:rPr lang="en-US" sz="2600" b="1" dirty="0">
                <a:latin typeface="Courier" pitchFamily="2" charset="0"/>
              </a:rPr>
              <a:t>="complete")</a:t>
            </a:r>
          </a:p>
          <a:p>
            <a:pPr marL="457200" lvl="1" indent="0">
              <a:buNone/>
            </a:pPr>
            <a:r>
              <a:rPr lang="en-US" sz="2600" dirty="0">
                <a:latin typeface="Courier" pitchFamily="2" charset="0"/>
              </a:rPr>
              <a:t>[1] 0.2103558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971EB-7428-0211-B34E-27D78CE3C090}"/>
              </a:ext>
            </a:extLst>
          </p:cNvPr>
          <p:cNvSpPr txBox="1"/>
          <p:nvPr/>
        </p:nvSpPr>
        <p:spPr>
          <a:xfrm>
            <a:off x="7276708" y="5700561"/>
            <a:ext cx="3498130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Option: use=“complete” handles missing values (NA) in the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11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03" y="134121"/>
            <a:ext cx="10515600" cy="1325563"/>
          </a:xfrm>
        </p:spPr>
        <p:txBody>
          <a:bodyPr/>
          <a:lstStyle/>
          <a:p>
            <a:r>
              <a:rPr lang="en-US" dirty="0"/>
              <a:t>Hypothesis Testing for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0954-E43E-4C21-99A6-EC2ADD2139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6850"/>
                <a:ext cx="5863046" cy="5226050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The hypothesis test for population correlation (𝜌) is:</a:t>
                </a:r>
                <a:br>
                  <a:rPr lang="en-US" dirty="0"/>
                </a:br>
                <a:r>
                  <a:rPr lang="en-US" dirty="0"/>
                  <a:t>H</a:t>
                </a:r>
                <a:r>
                  <a:rPr lang="en-US" baseline="-25000" dirty="0"/>
                  <a:t>0</a:t>
                </a:r>
                <a:r>
                  <a:rPr lang="en-US" dirty="0"/>
                  <a:t>: 𝜌=0  vs H</a:t>
                </a:r>
                <a:r>
                  <a:rPr lang="en-US" baseline="-25000" dirty="0"/>
                  <a:t>1</a:t>
                </a:r>
                <a:r>
                  <a:rPr lang="en-US" dirty="0"/>
                  <a:t>: 𝜌≠0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The p-value of 0.003761 for the test of </a:t>
                </a:r>
                <a:br>
                  <a:rPr lang="en-US" dirty="0"/>
                </a:br>
                <a:r>
                  <a:rPr lang="en-US" dirty="0"/>
                  <a:t>H</a:t>
                </a:r>
                <a:r>
                  <a:rPr lang="en-US" baseline="-25000" dirty="0"/>
                  <a:t>0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=0 was obtained from the test statistic: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=0.2104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188−2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0.2104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=2.93</m:t>
                    </m:r>
                  </m:oMath>
                </a14:m>
                <a:r>
                  <a:rPr lang="en-US" dirty="0"/>
                  <a:t>    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  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= sample correlation</a:t>
                </a:r>
                <a:br>
                  <a:rPr lang="en-US" dirty="0"/>
                </a:br>
                <a:r>
                  <a:rPr lang="en-US" dirty="0"/>
                  <a:t>               N = sample size of complete pairs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0954-E43E-4C21-99A6-EC2ADD2139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6850"/>
                <a:ext cx="5863046" cy="5226050"/>
              </a:xfrm>
              <a:blipFill>
                <a:blip r:embed="rId2"/>
                <a:stretch>
                  <a:fillRect l="-1457" t="-583" r="-2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8F8853-8870-B9E7-CC05-3A885B87BED8}"/>
              </a:ext>
            </a:extLst>
          </p:cNvPr>
          <p:cNvSpPr txBox="1"/>
          <p:nvPr/>
        </p:nvSpPr>
        <p:spPr>
          <a:xfrm>
            <a:off x="6097572" y="1874728"/>
            <a:ext cx="609442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1"/>
                </a:solidFill>
                <a:latin typeface="Courier" pitchFamily="2" charset="0"/>
              </a:rPr>
              <a:t>cor.test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chol$chol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 err="1">
                <a:latin typeface="Courier" pitchFamily="2" charset="0"/>
              </a:rPr>
              <a:t>chol$age</a:t>
            </a:r>
            <a:r>
              <a:rPr lang="en-US" sz="1600" dirty="0">
                <a:latin typeface="Courier" pitchFamily="2" charset="0"/>
              </a:rPr>
              <a:t>)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>
                <a:latin typeface="Courier" pitchFamily="2" charset="0"/>
              </a:rPr>
              <a:t>	Pearson's product-moment correlation</a:t>
            </a:r>
          </a:p>
          <a:p>
            <a:pPr marL="1371600" lvl="3" indent="0">
              <a:buNone/>
            </a:pPr>
            <a:r>
              <a:rPr lang="en-US" sz="1600" dirty="0">
                <a:latin typeface="Courier" pitchFamily="2" charset="0"/>
              </a:rPr>
              <a:t>data:  </a:t>
            </a:r>
            <a:r>
              <a:rPr lang="en-US" sz="1600" dirty="0" err="1">
                <a:latin typeface="Courier" pitchFamily="2" charset="0"/>
              </a:rPr>
              <a:t>chol$chol</a:t>
            </a:r>
            <a:r>
              <a:rPr lang="en-US" sz="1600" dirty="0">
                <a:latin typeface="Courier" pitchFamily="2" charset="0"/>
              </a:rPr>
              <a:t> and </a:t>
            </a:r>
            <a:r>
              <a:rPr lang="en-US" sz="1600" dirty="0" err="1">
                <a:latin typeface="Courier" pitchFamily="2" charset="0"/>
              </a:rPr>
              <a:t>chol$age</a:t>
            </a:r>
            <a:endParaRPr lang="en-US" sz="1600" dirty="0">
              <a:latin typeface="Courier" pitchFamily="2" charset="0"/>
            </a:endParaRPr>
          </a:p>
          <a:p>
            <a:pPr marL="1371600" lvl="3" indent="0">
              <a:buNone/>
            </a:pPr>
            <a:r>
              <a:rPr lang="en-US" sz="1600" dirty="0">
                <a:latin typeface="Courier" pitchFamily="2" charset="0"/>
              </a:rPr>
              <a:t>t = 2.9345, </a:t>
            </a:r>
            <a:r>
              <a:rPr lang="en-US" sz="1600" dirty="0" err="1">
                <a:latin typeface="Courier" pitchFamily="2" charset="0"/>
              </a:rPr>
              <a:t>df</a:t>
            </a:r>
            <a:r>
              <a:rPr lang="en-US" sz="1600" dirty="0">
                <a:latin typeface="Courier" pitchFamily="2" charset="0"/>
              </a:rPr>
              <a:t> = 186, p-value = 0.003761</a:t>
            </a:r>
          </a:p>
          <a:p>
            <a:pPr marL="1371600" lvl="3" indent="0">
              <a:buNone/>
            </a:pPr>
            <a:r>
              <a:rPr lang="en-US" sz="1600" dirty="0">
                <a:latin typeface="Courier" pitchFamily="2" charset="0"/>
              </a:rPr>
              <a:t>alternative hypothesis: true correlation is not equal to 0</a:t>
            </a:r>
          </a:p>
          <a:p>
            <a:pPr marL="1371600" lvl="3" indent="0">
              <a:buNone/>
            </a:pPr>
            <a:r>
              <a:rPr lang="en-US" sz="1600" dirty="0">
                <a:latin typeface="Courier" pitchFamily="2" charset="0"/>
              </a:rPr>
              <a:t>95 percent confidence interval:</a:t>
            </a:r>
          </a:p>
          <a:p>
            <a:pPr marL="1371600" lvl="3" indent="0">
              <a:buNone/>
            </a:pPr>
            <a:r>
              <a:rPr lang="en-US" sz="1600" dirty="0">
                <a:latin typeface="Courier" pitchFamily="2" charset="0"/>
              </a:rPr>
              <a:t> 0.0693328 0.3431363</a:t>
            </a:r>
          </a:p>
          <a:p>
            <a:pPr marL="1371600" lvl="3" indent="0">
              <a:buNone/>
            </a:pPr>
            <a:r>
              <a:rPr lang="en-US" sz="1600" dirty="0">
                <a:latin typeface="Courier" pitchFamily="2" charset="0"/>
              </a:rPr>
              <a:t>sample estimates:</a:t>
            </a:r>
          </a:p>
          <a:p>
            <a:pPr marL="1371600" lvl="3" indent="0">
              <a:buNone/>
            </a:pPr>
            <a:r>
              <a:rPr lang="en-US" sz="1600" dirty="0">
                <a:latin typeface="Courier" pitchFamily="2" charset="0"/>
              </a:rPr>
              <a:t>      </a:t>
            </a:r>
            <a:r>
              <a:rPr lang="en-US" sz="1600" dirty="0" err="1">
                <a:latin typeface="Courier" pitchFamily="2" charset="0"/>
              </a:rPr>
              <a:t>cor</a:t>
            </a:r>
            <a:r>
              <a:rPr lang="en-US" sz="1600" dirty="0">
                <a:latin typeface="Courier" pitchFamily="2" charset="0"/>
              </a:rPr>
              <a:t> </a:t>
            </a:r>
          </a:p>
          <a:p>
            <a:pPr marL="1371600" lvl="3" indent="0">
              <a:buNone/>
            </a:pPr>
            <a:r>
              <a:rPr lang="en-US" sz="1600" dirty="0">
                <a:latin typeface="Courier" pitchFamily="2" charset="0"/>
              </a:rPr>
              <a:t>0.2103558 </a:t>
            </a:r>
          </a:p>
        </p:txBody>
      </p:sp>
    </p:spTree>
    <p:extLst>
      <p:ext uri="{BB962C8B-B14F-4D97-AF65-F5344CB8AC3E}">
        <p14:creationId xmlns:p14="http://schemas.microsoft.com/office/powerpoint/2010/main" val="4251281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MPG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0954-E43E-4C21-99A6-EC2ADD21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50"/>
            <a:ext cx="11023600" cy="52260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Let’s use ggplot2’s MPG data set to examine the correlation between engine displacement and city miles per gallon (MPG) in cars.</a:t>
            </a:r>
          </a:p>
          <a:p>
            <a:pPr>
              <a:lnSpc>
                <a:spcPct val="120000"/>
              </a:lnSpc>
            </a:pPr>
            <a:r>
              <a:rPr lang="en-US" dirty="0"/>
              <a:t>Do you trust this correlation coefficient?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dirty="0">
                <a:latin typeface="Consolas" panose="020B0609020204030204" pitchFamily="49" charset="0"/>
              </a:rPr>
              <a:t>&gt; mpg &lt;- ggplot2::mpg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dirty="0">
                <a:latin typeface="Consolas" panose="020B0609020204030204" pitchFamily="49" charset="0"/>
              </a:rPr>
              <a:t>&gt; </a:t>
            </a:r>
            <a:r>
              <a:rPr lang="en-US" sz="1700" dirty="0" err="1">
                <a:latin typeface="Consolas" panose="020B0609020204030204" pitchFamily="49" charset="0"/>
              </a:rPr>
              <a:t>cor</a:t>
            </a:r>
            <a:r>
              <a:rPr lang="en-US" sz="1700" dirty="0">
                <a:latin typeface="Consolas" panose="020B0609020204030204" pitchFamily="49" charset="0"/>
              </a:rPr>
              <a:t>(</a:t>
            </a:r>
            <a:r>
              <a:rPr lang="en-US" sz="1700" dirty="0" err="1">
                <a:latin typeface="Consolas" panose="020B0609020204030204" pitchFamily="49" charset="0"/>
              </a:rPr>
              <a:t>mpg$cty</a:t>
            </a:r>
            <a:r>
              <a:rPr lang="en-US" sz="1700" dirty="0">
                <a:latin typeface="Consolas" panose="020B0609020204030204" pitchFamily="49" charset="0"/>
              </a:rPr>
              <a:t>, </a:t>
            </a:r>
            <a:r>
              <a:rPr lang="en-US" sz="1700" dirty="0" err="1">
                <a:latin typeface="Consolas" panose="020B0609020204030204" pitchFamily="49" charset="0"/>
              </a:rPr>
              <a:t>mpg$displ</a:t>
            </a:r>
            <a:r>
              <a:rPr lang="en-US" sz="17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dirty="0">
                <a:latin typeface="Consolas" panose="020B0609020204030204" pitchFamily="49" charset="0"/>
              </a:rPr>
              <a:t>-0.798524 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1524B-1B2B-4274-9D30-0AA5345FD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703" y="2792413"/>
            <a:ext cx="4175334" cy="380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88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8C635E-B1AD-4A3B-A512-BE5F2592DC8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happens when linearity assumption for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isn’t met?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8C635E-B1AD-4A3B-A512-BE5F2592DC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1217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0954-E43E-4C21-99A6-EC2ADD21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023600" cy="48021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Relation between </a:t>
            </a:r>
            <a:r>
              <a:rPr lang="en-US" b="1" dirty="0" err="1"/>
              <a:t>cty</a:t>
            </a:r>
            <a:r>
              <a:rPr lang="en-US" dirty="0"/>
              <a:t> and </a:t>
            </a:r>
            <a:r>
              <a:rPr lang="en-US" b="1" dirty="0" err="1"/>
              <a:t>displ</a:t>
            </a:r>
            <a:r>
              <a:rPr lang="en-US" dirty="0"/>
              <a:t> isn’t linear!</a:t>
            </a:r>
          </a:p>
          <a:p>
            <a:pPr>
              <a:lnSpc>
                <a:spcPct val="120000"/>
              </a:lnSpc>
            </a:pPr>
            <a:r>
              <a:rPr lang="en-US" dirty="0"/>
              <a:t>What can we do?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Apply a transformation of some sort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a </a:t>
            </a:r>
            <a:r>
              <a:rPr lang="en-US" dirty="0" err="1"/>
              <a:t>nonparameteric</a:t>
            </a:r>
            <a:r>
              <a:rPr lang="en-US" dirty="0"/>
              <a:t> test</a:t>
            </a:r>
            <a:br>
              <a:rPr lang="en-US" dirty="0"/>
            </a:br>
            <a:r>
              <a:rPr lang="en-US" dirty="0"/>
              <a:t>(e.g., Spearman’s correlation!)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9CFFB-59A7-4AD0-98F5-0C9423AEA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009" y="2308301"/>
            <a:ext cx="4591797" cy="41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83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8C635E-B1AD-4A3B-A512-BE5F2592DC8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34121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Spearman’s Correlation Coefficient,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8C635E-B1AD-4A3B-A512-BE5F2592DC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34121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0954-E43E-4C21-99A6-EC2ADD2139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6850"/>
                <a:ext cx="6394450" cy="52260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Quantifies strength and direction of  “monotonic” relation (rather than linear)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Calculated as Pearson’s correlation of the rank of X and the rank of Y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If the relation is truly linear,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has better statistical power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0954-E43E-4C21-99A6-EC2ADD2139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6850"/>
                <a:ext cx="6394450" cy="5226050"/>
              </a:xfrm>
              <a:blipFill>
                <a:blip r:embed="rId3"/>
                <a:stretch>
                  <a:fillRect l="-1718" t="-233" r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E343E5C-367A-452C-8ADF-4841D7E22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256" y="1849112"/>
            <a:ext cx="37528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40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8C635E-B1AD-4A3B-A512-BE5F2592DC8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Calculating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8C635E-B1AD-4A3B-A512-BE5F2592DC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0954-E43E-4C21-99A6-EC2ADD2139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466850"/>
                <a:ext cx="6183086" cy="52260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Spearman’s correlation is: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nsolas" panose="020B0609020204030204" pitchFamily="49" charset="0"/>
                  </a:rPr>
                  <a:t>&gt; </a:t>
                </a:r>
                <a:r>
                  <a:rPr lang="en-US" sz="1600" dirty="0" err="1">
                    <a:latin typeface="Consolas" panose="020B0609020204030204" pitchFamily="49" charset="0"/>
                  </a:rPr>
                  <a:t>cor</a:t>
                </a:r>
                <a:r>
                  <a:rPr lang="en-US" sz="1600" dirty="0">
                    <a:latin typeface="Consolas" panose="020B0609020204030204" pitchFamily="49" charset="0"/>
                  </a:rPr>
                  <a:t>(</a:t>
                </a:r>
                <a:r>
                  <a:rPr lang="en-US" sz="1600" dirty="0" err="1">
                    <a:latin typeface="Consolas" panose="020B0609020204030204" pitchFamily="49" charset="0"/>
                  </a:rPr>
                  <a:t>mpg$cty</a:t>
                </a:r>
                <a:r>
                  <a:rPr lang="en-US" sz="1600" dirty="0">
                    <a:latin typeface="Consolas" panose="020B0609020204030204" pitchFamily="49" charset="0"/>
                  </a:rPr>
                  <a:t>, </a:t>
                </a:r>
                <a:r>
                  <a:rPr lang="en-US" sz="1600" dirty="0" err="1">
                    <a:latin typeface="Consolas" panose="020B0609020204030204" pitchFamily="49" charset="0"/>
                  </a:rPr>
                  <a:t>mpg$displ</a:t>
                </a:r>
                <a:r>
                  <a:rPr lang="en-US" sz="1600" dirty="0">
                    <a:latin typeface="Consolas" panose="020B0609020204030204" pitchFamily="49" charset="0"/>
                  </a:rPr>
                  <a:t>, method = "spearman"))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nsolas" panose="020B0609020204030204" pitchFamily="49" charset="0"/>
                  </a:rPr>
                  <a:t>-0.8809049 </a:t>
                </a:r>
              </a:p>
              <a:p>
                <a:r>
                  <a:rPr lang="en-US" dirty="0"/>
                  <a:t>In the MPG data set, because the relation between </a:t>
                </a:r>
                <a:r>
                  <a:rPr lang="en-US" dirty="0" err="1"/>
                  <a:t>cty</a:t>
                </a:r>
                <a:r>
                  <a:rPr lang="en-US" dirty="0"/>
                  <a:t> and </a:t>
                </a:r>
                <a:r>
                  <a:rPr lang="en-US" dirty="0" err="1"/>
                  <a:t>displ</a:t>
                </a:r>
                <a:r>
                  <a:rPr lang="en-US" dirty="0"/>
                  <a:t> is monotonic and not linear,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=−0.88</m:t>
                    </m:r>
                  </m:oMath>
                </a14:m>
                <a:r>
                  <a:rPr lang="en-US" dirty="0"/>
                  <a:t> is larger in absolute value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=−0.80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600" dirty="0">
                  <a:latin typeface="Consolas" panose="020B0609020204030204" pitchFamily="49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0954-E43E-4C21-99A6-EC2ADD2139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466850"/>
                <a:ext cx="6183086" cy="5226050"/>
              </a:xfrm>
              <a:blipFill>
                <a:blip r:embed="rId3"/>
                <a:stretch>
                  <a:fillRect l="-1775" t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001A727-F345-3E1A-4DC3-60D950E27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195" y="2054362"/>
            <a:ext cx="4175334" cy="380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84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with correlation!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0954-E43E-4C21-99A6-EC2ADD2139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6850"/>
                <a:ext cx="11023600" cy="52260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Visually examine the relation between </a:t>
                </a:r>
                <a:r>
                  <a:rPr lang="en-US" dirty="0" err="1"/>
                  <a:t>chol</a:t>
                </a:r>
                <a:r>
                  <a:rPr lang="en-US" dirty="0"/>
                  <a:t> and age in the </a:t>
                </a:r>
                <a:r>
                  <a:rPr lang="en-US" b="1" dirty="0" err="1"/>
                  <a:t>chol</a:t>
                </a:r>
                <a:r>
                  <a:rPr lang="en-US" dirty="0"/>
                  <a:t> data 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</a:t>
                </a:r>
                <a:r>
                  <a:rPr lang="en-US" dirty="0" err="1"/>
                  <a:t>chol</a:t>
                </a:r>
                <a:r>
                  <a:rPr lang="en-US" dirty="0"/>
                  <a:t> and age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Which measure is higher? Why?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0954-E43E-4C21-99A6-EC2ADD2139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6850"/>
                <a:ext cx="11023600" cy="5226050"/>
              </a:xfrm>
              <a:blipFill>
                <a:blip r:embed="rId2"/>
                <a:stretch>
                  <a:fillRect l="-996" t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5093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898E-03B0-9EEC-E4F9-AE7061D55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949"/>
            <a:ext cx="10515600" cy="1325563"/>
          </a:xfrm>
        </p:spPr>
        <p:txBody>
          <a:bodyPr/>
          <a:lstStyle/>
          <a:p>
            <a:r>
              <a:rPr lang="en-US" dirty="0"/>
              <a:t>Introduction to linear regression</a:t>
            </a:r>
            <a:br>
              <a:rPr lang="en-US" dirty="0"/>
            </a:b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What is </a:t>
            </a:r>
            <a:r>
              <a:rPr lang="en-US" sz="3200" b="1" i="1" u="sng" dirty="0">
                <a:solidFill>
                  <a:schemeClr val="bg1">
                    <a:lumMod val="65000"/>
                  </a:schemeClr>
                </a:solidFill>
              </a:rPr>
              <a:t>regression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E2EA4-F163-1619-C0D2-9BBE7F025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844" y="1827874"/>
            <a:ext cx="10660790" cy="3035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Galton, F. (1886). Regression Towards Mediocrity in Hereditary Stature </a:t>
            </a:r>
            <a:r>
              <a:rPr lang="en-US" sz="15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Journal of the Anthropological Institute</a:t>
            </a:r>
            <a:r>
              <a:rPr lang="en-US" sz="15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15, 246-263</a:t>
            </a:r>
            <a:endParaRPr lang="en-US" sz="15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C07811-8416-9D37-3933-807FF9174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04" y="2322450"/>
            <a:ext cx="4636615" cy="4087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">
            <a:extLst>
              <a:ext uri="{FF2B5EF4-FFF2-40B4-BE49-F238E27FC236}">
                <a16:creationId xmlns:a16="http://schemas.microsoft.com/office/drawing/2014/main" id="{08D5919F-0B66-3C08-2E19-396495DB4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009" y="2322450"/>
            <a:ext cx="4578611" cy="4150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2532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C5239-FAB9-ED86-4033-E718F593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line?</a:t>
            </a:r>
          </a:p>
        </p:txBody>
      </p:sp>
    </p:spTree>
    <p:extLst>
      <p:ext uri="{BB962C8B-B14F-4D97-AF65-F5344CB8AC3E}">
        <p14:creationId xmlns:p14="http://schemas.microsoft.com/office/powerpoint/2010/main" val="329886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88FB1-5ABA-F914-4154-0114AB17B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+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4F66B-5F41-ACF9-53AC-E16EB377D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8372" cy="4351338"/>
          </a:xfrm>
        </p:spPr>
        <p:txBody>
          <a:bodyPr/>
          <a:lstStyle/>
          <a:p>
            <a:r>
              <a:rPr lang="en-US" dirty="0"/>
              <a:t>Explore Dr. Sandy Eckel’s career path + current work</a:t>
            </a:r>
          </a:p>
          <a:p>
            <a:r>
              <a:rPr lang="en-US" dirty="0"/>
              <a:t>Define and use </a:t>
            </a:r>
            <a:r>
              <a:rPr lang="en-US" b="1" u="sng" dirty="0"/>
              <a:t>correlation</a:t>
            </a:r>
            <a:r>
              <a:rPr lang="en-US" dirty="0"/>
              <a:t> to describe linear association between two continuous variables</a:t>
            </a:r>
          </a:p>
          <a:p>
            <a:r>
              <a:rPr lang="en-US" dirty="0"/>
              <a:t>Define </a:t>
            </a:r>
            <a:r>
              <a:rPr lang="en-US" b="1" dirty="0"/>
              <a:t>linear regression </a:t>
            </a:r>
            <a:r>
              <a:rPr lang="en-US" dirty="0"/>
              <a:t>relating continuous outcome (Y) to predictor (X)</a:t>
            </a:r>
          </a:p>
          <a:p>
            <a:pPr lvl="1"/>
            <a:r>
              <a:rPr lang="en-US" dirty="0"/>
              <a:t>Continuous X </a:t>
            </a:r>
          </a:p>
          <a:p>
            <a:pPr lvl="1"/>
            <a:r>
              <a:rPr lang="en-US" dirty="0"/>
              <a:t>Binary X</a:t>
            </a:r>
          </a:p>
          <a:p>
            <a:r>
              <a:rPr lang="en-US" dirty="0"/>
              <a:t>Evaluate </a:t>
            </a:r>
            <a:r>
              <a:rPr lang="en-US" b="1" u="sng" dirty="0"/>
              <a:t>assumptions</a:t>
            </a:r>
            <a:r>
              <a:rPr lang="en-US" dirty="0"/>
              <a:t> of linear regression</a:t>
            </a:r>
          </a:p>
          <a:p>
            <a:r>
              <a:rPr lang="en-US" dirty="0"/>
              <a:t>Describe similarity between </a:t>
            </a:r>
            <a:r>
              <a:rPr lang="en-US" b="1" u="sng" dirty="0"/>
              <a:t>t-test</a:t>
            </a:r>
            <a:r>
              <a:rPr lang="en-US" dirty="0"/>
              <a:t> and linear regression with binary X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392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726"/>
            <a:ext cx="10851037" cy="1325563"/>
          </a:xfrm>
        </p:spPr>
        <p:txBody>
          <a:bodyPr/>
          <a:lstStyle/>
          <a:p>
            <a:r>
              <a:rPr lang="en-US" dirty="0"/>
              <a:t>Studying Linear Relationships using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0954-E43E-4C21-99A6-EC2ADD21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50"/>
            <a:ext cx="5556250" cy="52260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We’ve talked about how correlation quantifies “linear” relations…</a:t>
            </a:r>
          </a:p>
          <a:p>
            <a:pPr>
              <a:lnSpc>
                <a:spcPct val="120000"/>
              </a:lnSpc>
            </a:pPr>
            <a:r>
              <a:rPr lang="en-US" dirty="0"/>
              <a:t>While we will go into more detail about how to examine linearity, the relationship to the right just </a:t>
            </a:r>
            <a:r>
              <a:rPr lang="en-US" i="1" dirty="0"/>
              <a:t>looks</a:t>
            </a:r>
            <a:r>
              <a:rPr lang="en-US" dirty="0"/>
              <a:t> linear to us.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F21A8-3233-4446-A331-A40816ED8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593" y="1489435"/>
            <a:ext cx="5033158" cy="417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91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Regression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0954-E43E-4C21-99A6-EC2ADD2139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6850"/>
                <a:ext cx="5845404" cy="52260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The form of a regression line is: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𝛼 is the y-intercept </a:t>
                </a:r>
                <a:br>
                  <a:rPr lang="en-US" dirty="0"/>
                </a:br>
                <a:r>
                  <a:rPr lang="en-US" dirty="0"/>
                  <a:t>(i.e., the value of y when x=0).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𝛽 is the slope (i.e., increase in y when x increases by 1 unit).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0954-E43E-4C21-99A6-EC2ADD2139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6850"/>
                <a:ext cx="5845404" cy="5226050"/>
              </a:xfrm>
              <a:blipFill>
                <a:blip r:embed="rId2"/>
                <a:stretch>
                  <a:fillRect l="-1879" t="-233" r="-3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FFF21A8-3233-4446-A331-A40816ED8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593" y="1489435"/>
            <a:ext cx="5033158" cy="417991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4C86CF-1A3B-41B7-94DE-32473B7321F5}"/>
              </a:ext>
            </a:extLst>
          </p:cNvPr>
          <p:cNvSpPr/>
          <p:nvPr/>
        </p:nvSpPr>
        <p:spPr>
          <a:xfrm>
            <a:off x="409249" y="2235038"/>
            <a:ext cx="1678889" cy="615312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28600" algn="l"/>
                <a:tab pos="457200" algn="l"/>
              </a:tabLst>
            </a:pPr>
            <a:r>
              <a:rPr lang="en-US" sz="1600" dirty="0"/>
              <a:t>You can use either notation!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718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715"/>
            <a:ext cx="10515600" cy="1325563"/>
          </a:xfrm>
        </p:spPr>
        <p:txBody>
          <a:bodyPr/>
          <a:lstStyle/>
          <a:p>
            <a:r>
              <a:rPr lang="en-US" dirty="0"/>
              <a:t>The full regression model </a:t>
            </a:r>
            <a:br>
              <a:rPr lang="en-US" dirty="0"/>
            </a:br>
            <a:r>
              <a:rPr lang="en-US" sz="2800" b="1" i="1" dirty="0">
                <a:solidFill>
                  <a:schemeClr val="bg1">
                    <a:lumMod val="65000"/>
                  </a:schemeClr>
                </a:solidFill>
              </a:rPr>
              <a:t>Line vs. observations</a:t>
            </a:r>
            <a:endParaRPr lang="en-US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0954-E43E-4C21-99A6-EC2ADD2139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29229"/>
                <a:ext cx="5556250" cy="5226050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>
                    <a:cs typeface="Segoe UI" panose="020B0502040204020203" pitchFamily="34" charset="0"/>
                  </a:rPr>
                  <a:t>The observed outcome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i="1" dirty="0">
                    <a:cs typeface="Segoe UI" panose="020B0502040204020203" pitchFamily="34" charset="0"/>
                  </a:rPr>
                  <a:t>Y</a:t>
                </a:r>
                <a:r>
                  <a:rPr lang="en-US" sz="2800" i="1" baseline="-25000" dirty="0">
                    <a:cs typeface="Segoe UI" panose="020B0502040204020203" pitchFamily="34" charset="0"/>
                  </a:rPr>
                  <a:t>i</a:t>
                </a:r>
                <a:r>
                  <a:rPr lang="en-US" sz="2800" i="1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cs typeface="Segoe UI" panose="020B0502040204020203" pitchFamily="34" charset="0"/>
                  </a:rPr>
                  <a:t>for person </a:t>
                </a:r>
                <a:r>
                  <a:rPr lang="en-US" sz="2800" i="1" dirty="0" err="1">
                    <a:cs typeface="Segoe UI" panose="020B0502040204020203" pitchFamily="34" charset="0"/>
                  </a:rPr>
                  <a:t>i</a:t>
                </a:r>
                <a:r>
                  <a:rPr lang="en-US" sz="2800" i="1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cs typeface="Segoe UI" panose="020B0502040204020203" pitchFamily="34" charset="0"/>
                  </a:rPr>
                  <a:t>does not necessarily fall on the regression line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>
                    <a:cs typeface="Segoe UI" panose="020B0502040204020203" pitchFamily="34" charset="0"/>
                  </a:rPr>
                  <a:t>Our equation for person i’s actual Y value therefore includes an </a:t>
                </a:r>
                <a:r>
                  <a:rPr lang="en-US" sz="2800" dirty="0">
                    <a:solidFill>
                      <a:schemeClr val="accent2"/>
                    </a:solidFill>
                    <a:cs typeface="Segoe UI" panose="020B0502040204020203" pitchFamily="34" charset="0"/>
                  </a:rPr>
                  <a:t>“error”</a:t>
                </a:r>
                <a:r>
                  <a:rPr lang="en-US" sz="2800" dirty="0"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cs typeface="Segoe UI" panose="020B0502040204020203" pitchFamily="34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/>
                  <a:t>is the residual or error; </a:t>
                </a:r>
                <a:br>
                  <a:rPr lang="en-US" dirty="0"/>
                </a:br>
                <a:r>
                  <a:rPr lang="en-US" dirty="0"/>
                  <a:t>the part of Y that is not explained by the regression line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0954-E43E-4C21-99A6-EC2ADD2139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29229"/>
                <a:ext cx="5556250" cy="5226050"/>
              </a:xfrm>
              <a:blipFill>
                <a:blip r:embed="rId2"/>
                <a:stretch>
                  <a:fillRect l="-1976" t="-1865" r="-3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AEF9D7C-3818-4F2E-B010-0438EBDB0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343" y="1466850"/>
            <a:ext cx="5033158" cy="4179918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6814CFB6-1907-401F-8E44-8BCE4DB9DCC5}"/>
              </a:ext>
            </a:extLst>
          </p:cNvPr>
          <p:cNvSpPr/>
          <p:nvPr/>
        </p:nvSpPr>
        <p:spPr>
          <a:xfrm>
            <a:off x="9338527" y="3516351"/>
            <a:ext cx="118946" cy="349405"/>
          </a:xfrm>
          <a:prstGeom prst="lef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38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059"/>
            <a:ext cx="10515600" cy="1325563"/>
          </a:xfrm>
        </p:spPr>
        <p:txBody>
          <a:bodyPr/>
          <a:lstStyle/>
          <a:p>
            <a:r>
              <a:rPr lang="en-US" dirty="0"/>
              <a:t>Predicting the mean Y at a given value of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0954-E43E-4C21-99A6-EC2ADD2139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6850"/>
                <a:ext cx="5556250" cy="5226050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800" dirty="0">
                    <a:cs typeface="Segoe UI" panose="020B0502040204020203" pitchFamily="34" charset="0"/>
                  </a:rPr>
                  <a:t>Each person’s Y has some error associated </a:t>
                </a:r>
                <a:r>
                  <a:rPr lang="en-US" dirty="0">
                    <a:cs typeface="Segoe UI" panose="020B0502040204020203" pitchFamily="34" charset="0"/>
                  </a:rPr>
                  <a:t>with it, but when we predict a regression line we are actually fitting: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𝑌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𝑌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cs typeface="Segoe UI" panose="020B0502040204020203" pitchFamily="34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dirty="0">
                    <a:cs typeface="Segoe UI" panose="020B0502040204020203" pitchFamily="34" charset="0"/>
                  </a:rPr>
                  <a:t>That is, we are fitting the </a:t>
                </a:r>
                <a:br>
                  <a:rPr lang="en-US" dirty="0">
                    <a:cs typeface="Segoe UI" panose="020B0502040204020203" pitchFamily="34" charset="0"/>
                  </a:rPr>
                </a:br>
                <a:r>
                  <a:rPr lang="en-US" dirty="0">
                    <a:cs typeface="Segoe UI" panose="020B0502040204020203" pitchFamily="34" charset="0"/>
                  </a:rPr>
                  <a:t>“expected value” of Y given X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>
                    <a:cs typeface="Segoe UI" panose="020B0502040204020203" pitchFamily="34" charset="0"/>
                  </a:rPr>
                  <a:t>The expected value is the mean, so we are really predicting the mean of all Y values for any given X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0954-E43E-4C21-99A6-EC2ADD2139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6850"/>
                <a:ext cx="5556250" cy="5226050"/>
              </a:xfrm>
              <a:blipFill>
                <a:blip r:embed="rId2"/>
                <a:stretch>
                  <a:fillRect l="-1976" t="-1984" r="-1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AEF9D7C-3818-4F2E-B010-0438EBDB0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343" y="1466850"/>
            <a:ext cx="5033158" cy="4179918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6814CFB6-1907-401F-8E44-8BCE4DB9DCC5}"/>
              </a:ext>
            </a:extLst>
          </p:cNvPr>
          <p:cNvSpPr/>
          <p:nvPr/>
        </p:nvSpPr>
        <p:spPr>
          <a:xfrm>
            <a:off x="9338527" y="3516351"/>
            <a:ext cx="118946" cy="349405"/>
          </a:xfrm>
          <a:prstGeom prst="lef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09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0954-E43E-4C21-99A6-EC2ADD21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50"/>
            <a:ext cx="10852150" cy="52260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How does stopping distance relate to speed in cars?</a:t>
            </a:r>
          </a:p>
          <a:p>
            <a:pPr>
              <a:lnSpc>
                <a:spcPct val="120000"/>
              </a:lnSpc>
            </a:pPr>
            <a:r>
              <a:rPr lang="en-US" dirty="0"/>
              <a:t>We will use the R data set “cars”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050" dirty="0">
              <a:latin typeface="Consolas" panose="020B0609020204030204" pitchFamily="49" charset="0"/>
              <a:cs typeface="Segoe UI" panose="020B0502040204020203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  <a:cs typeface="Segoe UI" panose="020B0502040204020203" pitchFamily="34" charset="0"/>
              </a:rPr>
              <a:t>cars &lt;- data(cars)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 dirty="0">
              <a:latin typeface="Consolas" panose="020B0609020204030204" pitchFamily="49" charset="0"/>
              <a:cs typeface="Segoe UI" panose="020B0502040204020203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  <a:cs typeface="Segoe UI" panose="020B0502040204020203" pitchFamily="34" charset="0"/>
              </a:rPr>
              <a:t>fit &lt;- </a:t>
            </a:r>
            <a:r>
              <a:rPr lang="en-US" sz="1100" dirty="0" err="1">
                <a:latin typeface="Consolas" panose="020B0609020204030204" pitchFamily="49" charset="0"/>
                <a:cs typeface="Segoe UI" panose="020B0502040204020203" pitchFamily="34" charset="0"/>
              </a:rPr>
              <a:t>lm</a:t>
            </a:r>
            <a:r>
              <a:rPr lang="en-US" sz="1100" dirty="0">
                <a:latin typeface="Consolas" panose="020B0609020204030204" pitchFamily="49" charset="0"/>
                <a:cs typeface="Segoe UI" panose="020B0502040204020203" pitchFamily="34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cs typeface="Segoe UI" panose="020B0502040204020203" pitchFamily="34" charset="0"/>
              </a:rPr>
              <a:t>dist</a:t>
            </a:r>
            <a:r>
              <a:rPr lang="en-US" sz="1100" dirty="0">
                <a:latin typeface="Consolas" panose="020B0609020204030204" pitchFamily="49" charset="0"/>
                <a:cs typeface="Segoe UI" panose="020B0502040204020203" pitchFamily="34" charset="0"/>
              </a:rPr>
              <a:t> ~ speed, data = cars) 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  <a:cs typeface="Segoe UI" panose="020B0502040204020203" pitchFamily="34" charset="0"/>
              </a:rPr>
              <a:t>summary(fit)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 dirty="0">
              <a:latin typeface="Consolas" panose="020B0609020204030204" pitchFamily="49" charset="0"/>
              <a:cs typeface="Segoe UI" panose="020B0502040204020203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 dirty="0">
              <a:latin typeface="Consolas" panose="020B0609020204030204" pitchFamily="49" charset="0"/>
              <a:cs typeface="Segoe UI" panose="020B0502040204020203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  <a:cs typeface="Segoe UI" panose="020B0502040204020203" pitchFamily="34" charset="0"/>
              </a:rPr>
              <a:t>Residuals: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  <a:cs typeface="Segoe UI" panose="020B0502040204020203" pitchFamily="34" charset="0"/>
              </a:rPr>
              <a:t>    Min      1Q  Median      3Q     Max 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  <a:cs typeface="Segoe UI" panose="020B0502040204020203" pitchFamily="34" charset="0"/>
              </a:rPr>
              <a:t>-29.069  -9.525  -2.272   9.215  43.201 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 dirty="0">
              <a:latin typeface="Consolas" panose="020B0609020204030204" pitchFamily="49" charset="0"/>
              <a:cs typeface="Segoe UI" panose="020B0502040204020203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  <a:cs typeface="Segoe UI" panose="020B0502040204020203" pitchFamily="34" charset="0"/>
              </a:rPr>
              <a:t>Coefficients: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  <a:cs typeface="Segoe UI" panose="020B0502040204020203" pitchFamily="34" charset="0"/>
              </a:rPr>
              <a:t>            Estimate Std. Error t value </a:t>
            </a:r>
            <a:r>
              <a:rPr lang="en-US" sz="1100" dirty="0" err="1">
                <a:latin typeface="Consolas" panose="020B0609020204030204" pitchFamily="49" charset="0"/>
                <a:cs typeface="Segoe UI" panose="020B0502040204020203" pitchFamily="34" charset="0"/>
              </a:rPr>
              <a:t>Pr</a:t>
            </a:r>
            <a:r>
              <a:rPr lang="en-US" sz="1100" dirty="0">
                <a:latin typeface="Consolas" panose="020B0609020204030204" pitchFamily="49" charset="0"/>
                <a:cs typeface="Segoe UI" panose="020B0502040204020203" pitchFamily="34" charset="0"/>
              </a:rPr>
              <a:t>(&gt;|t|)    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  <a:cs typeface="Segoe UI" panose="020B0502040204020203" pitchFamily="34" charset="0"/>
              </a:rPr>
              <a:t>(Intercept) -17.5791     6.7584  -2.601   0.0123 *  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  <a:cs typeface="Segoe UI" panose="020B0502040204020203" pitchFamily="34" charset="0"/>
              </a:rPr>
              <a:t>speed         3.9324     0.4155   9.464 1.49e-12 ***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  <a:cs typeface="Segoe UI" panose="020B0502040204020203" pitchFamily="34" charset="0"/>
              </a:rPr>
              <a:t>---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 err="1">
                <a:latin typeface="Consolas" panose="020B0609020204030204" pitchFamily="49" charset="0"/>
                <a:cs typeface="Segoe UI" panose="020B0502040204020203" pitchFamily="34" charset="0"/>
              </a:rPr>
              <a:t>Signif</a:t>
            </a:r>
            <a:r>
              <a:rPr lang="en-US" sz="1100" dirty="0">
                <a:latin typeface="Consolas" panose="020B0609020204030204" pitchFamily="49" charset="0"/>
                <a:cs typeface="Segoe UI" panose="020B0502040204020203" pitchFamily="34" charset="0"/>
              </a:rPr>
              <a:t>. codes:  0 ‘***’ 0.001 ‘**’ 0.01 ‘*’ 0.05 ‘.’ 0.1 ‘ ’ 1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 dirty="0">
              <a:latin typeface="Consolas" panose="020B0609020204030204" pitchFamily="49" charset="0"/>
              <a:cs typeface="Segoe UI" panose="020B0502040204020203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  <a:cs typeface="Segoe UI" panose="020B0502040204020203" pitchFamily="34" charset="0"/>
              </a:rPr>
              <a:t>Residual standard error: 15.38 on 48 degrees of freedom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  <a:cs typeface="Segoe UI" panose="020B0502040204020203" pitchFamily="34" charset="0"/>
              </a:rPr>
              <a:t>Multiple R-squared:  0.6511,	Adjusted R-squared:  0.6438 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  <a:cs typeface="Segoe UI" panose="020B0502040204020203" pitchFamily="34" charset="0"/>
              </a:rPr>
              <a:t>F-statistic: 89.57 on 1 and 48 DF,  p-value: 1.49e-12</a:t>
            </a:r>
          </a:p>
        </p:txBody>
      </p:sp>
    </p:spTree>
    <p:extLst>
      <p:ext uri="{BB962C8B-B14F-4D97-AF65-F5344CB8AC3E}">
        <p14:creationId xmlns:p14="http://schemas.microsoft.com/office/powerpoint/2010/main" val="1520904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Linear Regression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0954-E43E-4C21-99A6-EC2ADD21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50"/>
            <a:ext cx="10852150" cy="522605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Segoe UI" panose="020B0502040204020203" pitchFamily="34" charset="0"/>
              </a:rPr>
              <a:t>cars &lt;- data(cars)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Consolas" panose="020B0609020204030204" pitchFamily="49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Segoe UI" panose="020B0502040204020203" pitchFamily="34" charset="0"/>
              </a:rPr>
              <a:t>fit &lt;- </a:t>
            </a:r>
            <a:r>
              <a:rPr lang="en-US" sz="1400" dirty="0" err="1">
                <a:latin typeface="Consolas" panose="020B0609020204030204" pitchFamily="49" charset="0"/>
                <a:cs typeface="Segoe UI" panose="020B0502040204020203" pitchFamily="34" charset="0"/>
              </a:rPr>
              <a:t>lm</a:t>
            </a:r>
            <a:r>
              <a:rPr lang="en-US" sz="1400" dirty="0">
                <a:latin typeface="Consolas" panose="020B0609020204030204" pitchFamily="49" charset="0"/>
                <a:cs typeface="Segoe UI" panose="020B0502040204020203" pitchFamily="34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Segoe UI" panose="020B0502040204020203" pitchFamily="34" charset="0"/>
              </a:rPr>
              <a:t>dist</a:t>
            </a:r>
            <a:r>
              <a:rPr lang="en-US" sz="1400" dirty="0">
                <a:latin typeface="Consolas" panose="020B0609020204030204" pitchFamily="49" charset="0"/>
                <a:cs typeface="Segoe UI" panose="020B0502040204020203" pitchFamily="34" charset="0"/>
              </a:rPr>
              <a:t> ~ speed, data = cars)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Segoe UI" panose="020B0502040204020203" pitchFamily="34" charset="0"/>
              </a:rPr>
              <a:t>summary(fit)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050" dirty="0">
              <a:latin typeface="Consolas" panose="020B0609020204030204" pitchFamily="49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latin typeface="Consolas" panose="020B0609020204030204" pitchFamily="49" charset="0"/>
                <a:cs typeface="Segoe UI" panose="020B0502040204020203" pitchFamily="34" charset="0"/>
              </a:rPr>
              <a:t>Residuals: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latin typeface="Consolas" panose="020B0609020204030204" pitchFamily="49" charset="0"/>
                <a:cs typeface="Segoe UI" panose="020B0502040204020203" pitchFamily="34" charset="0"/>
              </a:rPr>
              <a:t>    Min      1Q  Median      3Q     Max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latin typeface="Consolas" panose="020B0609020204030204" pitchFamily="49" charset="0"/>
                <a:cs typeface="Segoe UI" panose="020B0502040204020203" pitchFamily="34" charset="0"/>
              </a:rPr>
              <a:t>-29.069  -9.525  -2.272   9.215  43.201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050" dirty="0">
              <a:latin typeface="Consolas" panose="020B0609020204030204" pitchFamily="49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latin typeface="Consolas" panose="020B0609020204030204" pitchFamily="49" charset="0"/>
                <a:cs typeface="Segoe UI" panose="020B0502040204020203" pitchFamily="34" charset="0"/>
              </a:rPr>
              <a:t>Coefficients: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latin typeface="Consolas" panose="020B0609020204030204" pitchFamily="49" charset="0"/>
                <a:cs typeface="Segoe UI" panose="020B0502040204020203" pitchFamily="34" charset="0"/>
              </a:rPr>
              <a:t>            Estimate Std. Error t value </a:t>
            </a:r>
            <a:r>
              <a:rPr lang="en-US" sz="1050" dirty="0" err="1">
                <a:latin typeface="Consolas" panose="020B0609020204030204" pitchFamily="49" charset="0"/>
                <a:cs typeface="Segoe UI" panose="020B0502040204020203" pitchFamily="34" charset="0"/>
              </a:rPr>
              <a:t>Pr</a:t>
            </a:r>
            <a:r>
              <a:rPr lang="en-US" sz="1050" dirty="0">
                <a:latin typeface="Consolas" panose="020B0609020204030204" pitchFamily="49" charset="0"/>
                <a:cs typeface="Segoe UI" panose="020B0502040204020203" pitchFamily="34" charset="0"/>
              </a:rPr>
              <a:t>(&gt;|t|)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latin typeface="Consolas" panose="020B0609020204030204" pitchFamily="49" charset="0"/>
                <a:cs typeface="Segoe UI" panose="020B0502040204020203" pitchFamily="34" charset="0"/>
              </a:rPr>
              <a:t>(Intercept) -17.5791     6.7584  -2.601   0.0123 *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latin typeface="Consolas" panose="020B0609020204030204" pitchFamily="49" charset="0"/>
                <a:cs typeface="Segoe UI" panose="020B0502040204020203" pitchFamily="34" charset="0"/>
              </a:rPr>
              <a:t>speed         3.9324     0.4155   9.464 1.49e-12 ***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latin typeface="Consolas" panose="020B0609020204030204" pitchFamily="49" charset="0"/>
                <a:cs typeface="Segoe UI" panose="020B0502040204020203" pitchFamily="34" charset="0"/>
              </a:rPr>
              <a:t>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 err="1">
                <a:latin typeface="Consolas" panose="020B0609020204030204" pitchFamily="49" charset="0"/>
                <a:cs typeface="Segoe UI" panose="020B0502040204020203" pitchFamily="34" charset="0"/>
              </a:rPr>
              <a:t>Signif</a:t>
            </a:r>
            <a:r>
              <a:rPr lang="en-US" sz="1050" dirty="0">
                <a:latin typeface="Consolas" panose="020B0609020204030204" pitchFamily="49" charset="0"/>
                <a:cs typeface="Segoe UI" panose="020B0502040204020203" pitchFamily="34" charset="0"/>
              </a:rPr>
              <a:t>. codes:  0 ‘***’ 0.001 ‘**’ 0.01 ‘*’ 0.05 ‘.’ 0.1 ‘ ’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050" dirty="0">
              <a:latin typeface="Consolas" panose="020B0609020204030204" pitchFamily="49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latin typeface="Consolas" panose="020B0609020204030204" pitchFamily="49" charset="0"/>
                <a:cs typeface="Segoe UI" panose="020B0502040204020203" pitchFamily="34" charset="0"/>
              </a:rPr>
              <a:t>Residual standard error: 15.38 on 48 degrees of freedom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latin typeface="Consolas" panose="020B0609020204030204" pitchFamily="49" charset="0"/>
                <a:cs typeface="Segoe UI" panose="020B0502040204020203" pitchFamily="34" charset="0"/>
              </a:rPr>
              <a:t>Multiple R-squared:  0.6511,	Adjusted R-squared:  0.6438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latin typeface="Consolas" panose="020B0609020204030204" pitchFamily="49" charset="0"/>
                <a:cs typeface="Segoe UI" panose="020B0502040204020203" pitchFamily="34" charset="0"/>
              </a:rPr>
              <a:t>F-statistic: 89.57 on 1 and 48 DF,  p-value: 1.49e-12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997705-1F92-437A-8A1D-49BB7706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275" y="1466850"/>
            <a:ext cx="5033158" cy="4179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2A73694B-2A97-473C-AB50-68F342BE6537}"/>
                  </a:ext>
                </a:extLst>
              </p:cNvPr>
              <p:cNvSpPr/>
              <p:nvPr/>
            </p:nvSpPr>
            <p:spPr>
              <a:xfrm>
                <a:off x="680044" y="5336309"/>
                <a:ext cx="550128" cy="509006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tabLst>
                    <a:tab pos="228600" algn="l"/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2A73694B-2A97-473C-AB50-68F342BE6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44" y="5336309"/>
                <a:ext cx="550128" cy="50900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9F3159-8ED7-43C9-BF1D-897E1317A154}"/>
              </a:ext>
            </a:extLst>
          </p:cNvPr>
          <p:cNvCxnSpPr>
            <a:stCxn id="5" idx="0"/>
          </p:cNvCxnSpPr>
          <p:nvPr/>
        </p:nvCxnSpPr>
        <p:spPr>
          <a:xfrm flipV="1">
            <a:off x="955108" y="3500853"/>
            <a:ext cx="914399" cy="183545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9B1605F8-DAC9-440D-8DCD-27FE9662952D}"/>
                  </a:ext>
                </a:extLst>
              </p:cNvPr>
              <p:cNvSpPr/>
              <p:nvPr/>
            </p:nvSpPr>
            <p:spPr>
              <a:xfrm>
                <a:off x="1612980" y="5608488"/>
                <a:ext cx="1020725" cy="857826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tabLst>
                    <a:tab pos="228600" algn="l"/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or</a:t>
                </a:r>
                <a:endParaRPr lang="en-US" b="0" i="1" dirty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tabLst>
                    <a:tab pos="228600" algn="l"/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𝑆𝑃𝐸𝐸𝐷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9B1605F8-DAC9-440D-8DCD-27FE966295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980" y="5608488"/>
                <a:ext cx="1020725" cy="85782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12DF14-443E-4BE2-AF14-0072DD3E4C2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2086349" y="3764588"/>
            <a:ext cx="36994" cy="18439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35D26E-6A40-42EB-AABA-1ADD018CA74D}"/>
              </a:ext>
            </a:extLst>
          </p:cNvPr>
          <p:cNvSpPr/>
          <p:nvPr/>
        </p:nvSpPr>
        <p:spPr>
          <a:xfrm>
            <a:off x="2850547" y="5181974"/>
            <a:ext cx="3037030" cy="85782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28600" algn="l"/>
                <a:tab pos="457200" algn="l"/>
              </a:tabLst>
            </a:pPr>
            <a:r>
              <a:rPr lang="en-US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Regression coefficients follow a t-distribution with 1 df.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B8560E-0D21-437E-83C8-DDD28E0970B4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618520" y="3766986"/>
            <a:ext cx="750542" cy="14149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6763258-C0D8-4FE4-BFCD-8E55DFB9328E}"/>
              </a:ext>
            </a:extLst>
          </p:cNvPr>
          <p:cNvSpPr/>
          <p:nvPr/>
        </p:nvSpPr>
        <p:spPr>
          <a:xfrm>
            <a:off x="4770477" y="2489159"/>
            <a:ext cx="1091357" cy="52521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28600" algn="l"/>
                <a:tab pos="457200" algn="l"/>
              </a:tabLst>
            </a:pPr>
            <a:r>
              <a:rPr lang="en-US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baseline="-250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l-GR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baseline="-250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=0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E9DCB76-63EA-4D4C-B26F-1AFAD6BB0A91}"/>
              </a:ext>
            </a:extLst>
          </p:cNvPr>
          <p:cNvSpPr/>
          <p:nvPr/>
        </p:nvSpPr>
        <p:spPr>
          <a:xfrm>
            <a:off x="5550321" y="3085751"/>
            <a:ext cx="1091357" cy="52521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28600" algn="l"/>
                <a:tab pos="457200" algn="l"/>
              </a:tabLst>
            </a:pPr>
            <a:r>
              <a:rPr lang="en-US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baseline="-250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l-GR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baseline="-250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=0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B3086DD-06AD-438E-9B0E-8B21647C94E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191407" y="2751769"/>
            <a:ext cx="579070" cy="76646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595694F-02FD-4561-918E-F69240BB2BB9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425572" y="3348361"/>
            <a:ext cx="1124749" cy="30703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14" descr="Help with solid fill">
            <a:extLst>
              <a:ext uri="{FF2B5EF4-FFF2-40B4-BE49-F238E27FC236}">
                <a16:creationId xmlns:a16="http://schemas.microsoft.com/office/drawing/2014/main" id="{30D804C1-FD40-483E-982B-0935B68064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6912" y="58453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46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0954-E43E-4C21-99A6-EC2ADD21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50"/>
            <a:ext cx="10426700" cy="52260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Your Turn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What is the equation that describes the relationship between stopping distance and speed?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Is stopping distance related to speed?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What is the predicted stopping distance for a car that is not moving?</a:t>
            </a:r>
          </a:p>
        </p:txBody>
      </p:sp>
    </p:spTree>
    <p:extLst>
      <p:ext uri="{BB962C8B-B14F-4D97-AF65-F5344CB8AC3E}">
        <p14:creationId xmlns:p14="http://schemas.microsoft.com/office/powerpoint/2010/main" val="711705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on Extrapolation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0954-E43E-4C21-99A6-EC2ADD21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50"/>
            <a:ext cx="5556250" cy="52260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We didn’t observe any speed values &lt;4 or &gt;25 mph</a:t>
            </a:r>
          </a:p>
          <a:p>
            <a:pPr>
              <a:lnSpc>
                <a:spcPct val="120000"/>
              </a:lnSpc>
            </a:pPr>
            <a:r>
              <a:rPr lang="en-US" dirty="0"/>
              <a:t>When we fit a linear regression, we can only reasonably predict Y across the range of X in our data</a:t>
            </a:r>
          </a:p>
          <a:p>
            <a:pPr>
              <a:lnSpc>
                <a:spcPct val="120000"/>
              </a:lnSpc>
            </a:pPr>
            <a:r>
              <a:rPr lang="en-US" dirty="0"/>
              <a:t>This is because the relation may be different (e.g., nonlinear) for values of X beyond observed range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EF9D7C-3818-4F2E-B010-0438EBDB0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343" y="1466850"/>
            <a:ext cx="5033158" cy="417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12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on Extrapolation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0954-E43E-4C21-99A6-EC2ADD21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50"/>
            <a:ext cx="5556250" cy="52260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If we observed more speeds, say up to 90mph, what do we observe?</a:t>
            </a:r>
          </a:p>
          <a:p>
            <a:pPr>
              <a:lnSpc>
                <a:spcPct val="120000"/>
              </a:lnSpc>
            </a:pPr>
            <a:r>
              <a:rPr lang="en-US" dirty="0"/>
              <a:t>Y does increase as X increases, but a straight line is not the best fit</a:t>
            </a:r>
          </a:p>
          <a:p>
            <a:pPr>
              <a:lnSpc>
                <a:spcPct val="120000"/>
              </a:lnSpc>
            </a:pPr>
            <a:r>
              <a:rPr lang="en-US" dirty="0"/>
              <a:t>There are other ways to model this (e.g., variable transformations) beyond today’s lecture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C2A48-0103-4399-8D02-BA5DBAFC6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152" y="1348033"/>
            <a:ext cx="5498552" cy="456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76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0954-E43E-4C21-99A6-EC2ADD21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50"/>
            <a:ext cx="10623550" cy="52260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 linear regression model is only valid if it satisfies certain assumptions</a:t>
            </a:r>
          </a:p>
          <a:p>
            <a:pPr>
              <a:lnSpc>
                <a:spcPct val="120000"/>
              </a:lnSpc>
            </a:pPr>
            <a:r>
              <a:rPr lang="en-US" dirty="0"/>
              <a:t>While mild violations of the assumptions are common, more serious violations can be a cause for concern</a:t>
            </a:r>
          </a:p>
          <a:p>
            <a:pPr>
              <a:lnSpc>
                <a:spcPct val="120000"/>
              </a:lnSpc>
            </a:pPr>
            <a:r>
              <a:rPr lang="en-US" dirty="0"/>
              <a:t>There are four assumptions of </a:t>
            </a:r>
            <a:r>
              <a:rPr lang="en-US" b="1" dirty="0" err="1"/>
              <a:t>LINEar</a:t>
            </a:r>
            <a:r>
              <a:rPr lang="en-US" dirty="0"/>
              <a:t> regression: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b="1" dirty="0"/>
              <a:t>L</a:t>
            </a:r>
            <a:r>
              <a:rPr lang="en-US" dirty="0"/>
              <a:t>inearity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b="1" dirty="0"/>
              <a:t>I</a:t>
            </a:r>
            <a:r>
              <a:rPr lang="en-US" dirty="0"/>
              <a:t>ndependence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b="1" dirty="0"/>
              <a:t>N</a:t>
            </a:r>
            <a:r>
              <a:rPr lang="en-US" dirty="0"/>
              <a:t>ormality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b="1" dirty="0"/>
              <a:t>E</a:t>
            </a:r>
            <a:r>
              <a:rPr lang="en-US" dirty="0"/>
              <a:t>quality of variances</a:t>
            </a:r>
          </a:p>
        </p:txBody>
      </p:sp>
    </p:spTree>
    <p:extLst>
      <p:ext uri="{BB962C8B-B14F-4D97-AF65-F5344CB8AC3E}">
        <p14:creationId xmlns:p14="http://schemas.microsoft.com/office/powerpoint/2010/main" val="3401155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4096" y="102761"/>
            <a:ext cx="7886700" cy="1325563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560" y="1271581"/>
            <a:ext cx="9369253" cy="46910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Associate Professor of Biostatistics</a:t>
            </a:r>
          </a:p>
          <a:p>
            <a:pPr marL="457200" lvl="1" indent="0">
              <a:buNone/>
            </a:pPr>
            <a:r>
              <a:rPr lang="en-US" dirty="0"/>
              <a:t>Department of Population and Public Health Sciences</a:t>
            </a:r>
          </a:p>
          <a:p>
            <a:pPr marL="457200" lvl="1" indent="0">
              <a:buNone/>
            </a:pPr>
            <a:r>
              <a:rPr lang="en-US" dirty="0"/>
              <a:t>Keck School of Medicine of USC</a:t>
            </a:r>
          </a:p>
          <a:p>
            <a:r>
              <a:rPr lang="en-US" dirty="0"/>
              <a:t>What do I do?</a:t>
            </a:r>
          </a:p>
          <a:p>
            <a:pPr marL="228600" lvl="1" indent="0">
              <a:buNone/>
            </a:pPr>
            <a:r>
              <a:rPr lang="en-US" dirty="0"/>
              <a:t>Teaching (~21%)</a:t>
            </a:r>
          </a:p>
          <a:p>
            <a:pPr marL="228600" lvl="1" indent="0">
              <a:buNone/>
            </a:pPr>
            <a:r>
              <a:rPr lang="en-US" dirty="0"/>
              <a:t>Direct PhD Program (~20%)</a:t>
            </a:r>
          </a:p>
          <a:p>
            <a:pPr marL="228600" lvl="1" indent="0">
              <a:buNone/>
            </a:pPr>
            <a:r>
              <a:rPr lang="en-US" dirty="0"/>
              <a:t>Research (~51%), e.g., NIH funded grants</a:t>
            </a:r>
          </a:p>
          <a:p>
            <a:r>
              <a:rPr lang="en-US" dirty="0"/>
              <a:t>Statistical methods work for:</a:t>
            </a:r>
          </a:p>
          <a:p>
            <a:pPr lvl="1"/>
            <a:r>
              <a:rPr lang="en-US" dirty="0"/>
              <a:t>Exhaled breath biomarker, </a:t>
            </a:r>
            <a:r>
              <a:rPr lang="en-US" dirty="0" err="1"/>
              <a:t>FeNO</a:t>
            </a:r>
            <a:endParaRPr lang="en-US" dirty="0"/>
          </a:p>
          <a:p>
            <a:pPr lvl="1"/>
            <a:r>
              <a:rPr lang="en-US" dirty="0"/>
              <a:t>Wearable sensor data in studies of pediatric asthma</a:t>
            </a:r>
          </a:p>
          <a:p>
            <a:pPr lvl="1"/>
            <a:r>
              <a:rPr lang="en-US" dirty="0"/>
              <a:t>Climate Change and Health</a:t>
            </a:r>
          </a:p>
          <a:p>
            <a:r>
              <a:rPr lang="en-US" dirty="0"/>
              <a:t>Team science work: 7+ other collaborative projects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09610" y="3378859"/>
            <a:ext cx="1765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Sandy Eckel, PhD</a:t>
            </a:r>
            <a:br>
              <a:rPr lang="en-US" dirty="0"/>
            </a:br>
            <a:r>
              <a:rPr lang="en-US" dirty="0"/>
              <a:t>eckel@usc.edu</a:t>
            </a:r>
          </a:p>
        </p:txBody>
      </p:sp>
      <p:sp>
        <p:nvSpPr>
          <p:cNvPr id="7" name="Rectangle 6"/>
          <p:cNvSpPr/>
          <p:nvPr/>
        </p:nvSpPr>
        <p:spPr>
          <a:xfrm>
            <a:off x="4626661" y="6269296"/>
            <a:ext cx="2255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https://eckel.usc.edu/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60" y="1167752"/>
            <a:ext cx="8082731" cy="2527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7C02FB4C-5B10-45D8-9A9D-9EBE517B7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325" y="2360756"/>
            <a:ext cx="6031827" cy="3392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4D90DF2-412D-C6C7-1165-00467BE373E3}"/>
              </a:ext>
            </a:extLst>
          </p:cNvPr>
          <p:cNvGrpSpPr/>
          <p:nvPr/>
        </p:nvGrpSpPr>
        <p:grpSpPr>
          <a:xfrm>
            <a:off x="4962882" y="4592407"/>
            <a:ext cx="6390427" cy="1864409"/>
            <a:chOff x="5895125" y="3468996"/>
            <a:chExt cx="6390427" cy="186440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2E352B-621D-5B94-DA1B-22CCEB010CD9}"/>
                </a:ext>
              </a:extLst>
            </p:cNvPr>
            <p:cNvSpPr/>
            <p:nvPr/>
          </p:nvSpPr>
          <p:spPr>
            <a:xfrm>
              <a:off x="5895125" y="3468996"/>
              <a:ext cx="6390427" cy="18644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Chart, scatter chart&#10;&#10;Description automatically generated">
              <a:extLst>
                <a:ext uri="{FF2B5EF4-FFF2-40B4-BE49-F238E27FC236}">
                  <a16:creationId xmlns:a16="http://schemas.microsoft.com/office/drawing/2014/main" id="{813049ED-19DA-8E3F-3D77-F3E78A140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5632" y="3581009"/>
              <a:ext cx="4652010" cy="1643380"/>
            </a:xfrm>
            <a:prstGeom prst="rect">
              <a:avLst/>
            </a:prstGeom>
          </p:spPr>
        </p:pic>
        <p:pic>
          <p:nvPicPr>
            <p:cNvPr id="12" name="Picture 11" descr="A drawing of a planet with different types of vehicles&#10;&#10;Description automatically generated">
              <a:extLst>
                <a:ext uri="{FF2B5EF4-FFF2-40B4-BE49-F238E27FC236}">
                  <a16:creationId xmlns:a16="http://schemas.microsoft.com/office/drawing/2014/main" id="{CC3010DC-4A19-4C49-8646-2F9A4F174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02532" y="3579510"/>
              <a:ext cx="1643878" cy="16433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6" name="Picture 15" descr="A person with glasses and a blue shirt&#10;&#10;Description automatically generated">
            <a:extLst>
              <a:ext uri="{FF2B5EF4-FFF2-40B4-BE49-F238E27FC236}">
                <a16:creationId xmlns:a16="http://schemas.microsoft.com/office/drawing/2014/main" id="{F15D93B6-41F4-B051-BA4B-3F4A541E5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5449" y="851127"/>
            <a:ext cx="1895799" cy="252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2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365125"/>
            <a:ext cx="10515600" cy="1325563"/>
          </a:xfrm>
        </p:spPr>
        <p:txBody>
          <a:bodyPr/>
          <a:lstStyle/>
          <a:p>
            <a:r>
              <a:rPr lang="en-US" dirty="0"/>
              <a:t>Linearity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0954-E43E-4C21-99A6-EC2ADD2139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2100" y="1466850"/>
                <a:ext cx="6229350" cy="51371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This one seems the most straightforward, but let’s think about it in greater detail…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If a relationship between X and Y is truly linear, then we can say the following: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That is, our regression line goes through the mean of Y across all X values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0954-E43E-4C21-99A6-EC2ADD2139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100" y="1466850"/>
                <a:ext cx="6229350" cy="5137150"/>
              </a:xfrm>
              <a:blipFill>
                <a:blip r:embed="rId2"/>
                <a:stretch>
                  <a:fillRect l="-1761" t="-238" r="-2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2A81AF9-E372-4530-B451-1D36A17FA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153" y="2099545"/>
            <a:ext cx="5327934" cy="35519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D0F6B3-4090-5B46-B1F5-E48DC8C7ED62}"/>
              </a:ext>
            </a:extLst>
          </p:cNvPr>
          <p:cNvSpPr txBox="1"/>
          <p:nvPr/>
        </p:nvSpPr>
        <p:spPr>
          <a:xfrm rot="16200000">
            <a:off x="6592849" y="269064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6993F3-5F49-A646-96FB-A63045698796}"/>
              </a:ext>
            </a:extLst>
          </p:cNvPr>
          <p:cNvSpPr txBox="1"/>
          <p:nvPr/>
        </p:nvSpPr>
        <p:spPr>
          <a:xfrm>
            <a:off x="10012090" y="524012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2124429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0954-E43E-4C21-99A6-EC2ADD21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50"/>
            <a:ext cx="5556250" cy="52260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In which plot does the regression line appear to fit the mean of all the Y values for any given X?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A prediction at the orange circle on the bottom figure probably would not reflect the mean of Y at that X value – residuals will be large here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BF420B-C7A6-4CE2-ADF0-8EB191CBB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2" y="265111"/>
            <a:ext cx="4714875" cy="3495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9695DF-A500-41BC-AA3C-D6F7E0572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386" y="3311525"/>
            <a:ext cx="4619625" cy="338137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4BD5CF-6FA5-4A9F-8C82-115C1349DEA5}"/>
              </a:ext>
            </a:extLst>
          </p:cNvPr>
          <p:cNvSpPr/>
          <p:nvPr/>
        </p:nvSpPr>
        <p:spPr>
          <a:xfrm>
            <a:off x="9251794" y="4424169"/>
            <a:ext cx="394010" cy="408878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62A237-EB21-473E-A5B1-D359E93E55EE}"/>
              </a:ext>
            </a:extLst>
          </p:cNvPr>
          <p:cNvSpPr/>
          <p:nvPr/>
        </p:nvSpPr>
        <p:spPr>
          <a:xfrm>
            <a:off x="9251794" y="1577529"/>
            <a:ext cx="394010" cy="408878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46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0954-E43E-4C21-99A6-EC2ADD21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50"/>
            <a:ext cx="10979150" cy="52260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Conditional on X, the Y values should be statistically independent of one another</a:t>
            </a:r>
          </a:p>
          <a:p>
            <a:pPr>
              <a:lnSpc>
                <a:spcPct val="120000"/>
              </a:lnSpc>
            </a:pPr>
            <a:r>
              <a:rPr lang="en-US" dirty="0"/>
              <a:t>That is, the error terms should be independent of one another</a:t>
            </a:r>
          </a:p>
          <a:p>
            <a:pPr>
              <a:lnSpc>
                <a:spcPct val="120000"/>
              </a:lnSpc>
            </a:pPr>
            <a:r>
              <a:rPr lang="en-US" dirty="0"/>
              <a:t>Do any of these situations violate the independence assumption?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 chart review of comorbidities of patients undergoing COVID treatment at LAC+USC hospital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 study on visual acuity at </a:t>
            </a:r>
            <a:r>
              <a:rPr lang="en-US" dirty="0" err="1"/>
              <a:t>Roski</a:t>
            </a:r>
            <a:r>
              <a:rPr lang="en-US" dirty="0"/>
              <a:t> Eye Institute where visual acuity was measured in the participants’ left and right eyes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relationship between BMI and exercise was assessed in children in which the entire family was recruited to the study</a:t>
            </a:r>
          </a:p>
        </p:txBody>
      </p:sp>
    </p:spTree>
    <p:extLst>
      <p:ext uri="{BB962C8B-B14F-4D97-AF65-F5344CB8AC3E}">
        <p14:creationId xmlns:p14="http://schemas.microsoft.com/office/powerpoint/2010/main" val="2935948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0954-E43E-4C21-99A6-EC2ADD21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50"/>
            <a:ext cx="10979150" cy="52260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For any value of X, Y has a normal distribution (i.e., Y|X ~ N)</a:t>
            </a:r>
          </a:p>
          <a:p>
            <a:pPr>
              <a:lnSpc>
                <a:spcPct val="120000"/>
              </a:lnSpc>
            </a:pPr>
            <a:r>
              <a:rPr lang="en-US" dirty="0"/>
              <a:t>Equivalently, the residuals have a normal distribution</a:t>
            </a:r>
          </a:p>
          <a:p>
            <a:pPr>
              <a:lnSpc>
                <a:spcPct val="120000"/>
              </a:lnSpc>
            </a:pPr>
            <a:r>
              <a:rPr lang="en-US" dirty="0"/>
              <a:t>Note that Y itself doesn’t need to be normally distributed!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A1F3C-C83C-3E21-0A81-2AF775875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108" y="3379026"/>
            <a:ext cx="4809704" cy="320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7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Equality of Variances, i.e., homoscedasticity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0954-E43E-4C21-99A6-EC2ADD2139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6850"/>
                <a:ext cx="10979150" cy="52260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For any value of X, the variance of Y is constant 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(i.e.,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cs typeface="Segoe UI" panose="020B0502040204020203" pitchFamily="34" charset="0"/>
                  </a:rPr>
                  <a:t>Below, the assumptions of normality and homoscedasticity are violated – Why?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0954-E43E-4C21-99A6-EC2ADD2139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6850"/>
                <a:ext cx="10979150" cy="5226050"/>
              </a:xfrm>
              <a:blipFill>
                <a:blip r:embed="rId2"/>
                <a:stretch>
                  <a:fillRect l="-999" r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8018930C-5A3B-4122-9244-FCF438917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075" y="3326498"/>
            <a:ext cx="5599849" cy="351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045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Fit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0954-E43E-4C21-99A6-EC2ADD21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50"/>
            <a:ext cx="10998200" cy="52260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Let’s examine the relationship between BMI and triglycerides</a:t>
            </a:r>
          </a:p>
          <a:p>
            <a:pPr>
              <a:lnSpc>
                <a:spcPct val="120000"/>
              </a:lnSpc>
            </a:pPr>
            <a:r>
              <a:rPr lang="en-US" dirty="0"/>
              <a:t>We can have R add the “best fit” line… but how is this line actually fit?</a:t>
            </a: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600" dirty="0" err="1">
                <a:latin typeface="Consolas" panose="020B0609020204030204" pitchFamily="49" charset="0"/>
              </a:rPr>
              <a:t>chol</a:t>
            </a:r>
            <a:r>
              <a:rPr lang="en-US" sz="1600" dirty="0">
                <a:latin typeface="Consolas" panose="020B0609020204030204" pitchFamily="49" charset="0"/>
              </a:rPr>
              <a:t> %&gt;% 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</a:rPr>
              <a:t>(x=</a:t>
            </a:r>
            <a:r>
              <a:rPr lang="en-US" sz="1600" dirty="0" err="1">
                <a:latin typeface="Consolas" panose="020B0609020204030204" pitchFamily="49" charset="0"/>
              </a:rPr>
              <a:t>bmi_new</a:t>
            </a:r>
            <a:r>
              <a:rPr lang="en-US" sz="1600" dirty="0">
                <a:latin typeface="Consolas" panose="020B0609020204030204" pitchFamily="49" charset="0"/>
              </a:rPr>
              <a:t>, y=</a:t>
            </a:r>
            <a:r>
              <a:rPr lang="en-US" sz="1600" dirty="0" err="1">
                <a:latin typeface="Consolas" panose="020B0609020204030204" pitchFamily="49" charset="0"/>
              </a:rPr>
              <a:t>tg</a:t>
            </a:r>
            <a:r>
              <a:rPr lang="en-US" sz="1600" dirty="0">
                <a:latin typeface="Consolas" panose="020B0609020204030204" pitchFamily="49" charset="0"/>
              </a:rPr>
              <a:t>)) + 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geom_point</a:t>
            </a:r>
            <a:r>
              <a:rPr lang="en-US" sz="1600" dirty="0">
                <a:latin typeface="Consolas" panose="020B0609020204030204" pitchFamily="49" charset="0"/>
              </a:rPr>
              <a:t>() + 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geom_smooth</a:t>
            </a:r>
            <a:r>
              <a:rPr lang="en-US" sz="1600" dirty="0">
                <a:latin typeface="Consolas" panose="020B0609020204030204" pitchFamily="49" charset="0"/>
              </a:rPr>
              <a:t>(method="</a:t>
            </a:r>
            <a:r>
              <a:rPr lang="en-US" sz="1600" dirty="0" err="1">
                <a:latin typeface="Consolas" panose="020B0609020204030204" pitchFamily="49" charset="0"/>
              </a:rPr>
              <a:t>lm</a:t>
            </a:r>
            <a:r>
              <a:rPr lang="en-US" sz="1600" dirty="0">
                <a:latin typeface="Consolas" panose="020B0609020204030204" pitchFamily="49" charset="0"/>
              </a:rPr>
              <a:t>")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cs typeface="Courier New" panose="02070309020205020404" pitchFamily="49" charset="0"/>
              </a:rPr>
              <a:t>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plot(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tg~bmi</a:t>
            </a:r>
            <a:r>
              <a:rPr lang="en-US" sz="1600" dirty="0" err="1">
                <a:latin typeface="Consolas" panose="020B0609020204030204" pitchFamily="49" charset="0"/>
              </a:rPr>
              <a:t>_new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, data=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chol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model1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lm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tg~bmi_new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, data=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chol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abline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latin typeface="Consolas" panose="020B0609020204030204" pitchFamily="49" charset="0"/>
              </a:rPr>
              <a:t>model1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, col="red")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600" dirty="0"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B6D10-B212-4CE4-8629-3D5D37DB5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418" y="2792413"/>
            <a:ext cx="4850186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82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Best-Fit Line in 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0954-E43E-4C21-99A6-EC2ADD2139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6850"/>
                <a:ext cx="10769600" cy="52260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The </a:t>
                </a:r>
                <a:r>
                  <a:rPr lang="en-US" dirty="0" err="1"/>
                  <a:t>lm</a:t>
                </a:r>
                <a:r>
                  <a:rPr lang="en-US" dirty="0"/>
                  <a:t>() function performs least-squares regression to produce the estimates of interest: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The general form is:</a:t>
                </a:r>
                <a:br>
                  <a:rPr lang="en-US" dirty="0"/>
                </a:br>
                <a:r>
                  <a:rPr lang="en-US" dirty="0" err="1">
                    <a:latin typeface="Consolas" panose="020B0609020204030204" pitchFamily="49" charset="0"/>
                  </a:rPr>
                  <a:t>modelname</a:t>
                </a:r>
                <a:r>
                  <a:rPr lang="en-US" dirty="0">
                    <a:latin typeface="Consolas" panose="020B0609020204030204" pitchFamily="49" charset="0"/>
                  </a:rPr>
                  <a:t> &lt;- </a:t>
                </a:r>
                <a:r>
                  <a:rPr lang="en-US" dirty="0" err="1">
                    <a:latin typeface="Consolas" panose="020B0609020204030204" pitchFamily="49" charset="0"/>
                  </a:rPr>
                  <a:t>lm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latin typeface="Consolas" panose="020B0609020204030204" pitchFamily="49" charset="0"/>
                  </a:rPr>
                  <a:t>y~x</a:t>
                </a:r>
                <a:r>
                  <a:rPr lang="en-US" dirty="0">
                    <a:latin typeface="Consolas" panose="020B0609020204030204" pitchFamily="49" charset="0"/>
                  </a:rPr>
                  <a:t>, data=</a:t>
                </a:r>
                <a:r>
                  <a:rPr lang="en-US" dirty="0" err="1">
                    <a:latin typeface="Consolas" panose="020B0609020204030204" pitchFamily="49" charset="0"/>
                  </a:rPr>
                  <a:t>dataname</a:t>
                </a:r>
                <a:r>
                  <a:rPr lang="en-US" dirty="0">
                    <a:latin typeface="Consolas" panose="020B0609020204030204" pitchFamily="49" charset="0"/>
                  </a:rPr>
                  <a:t>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The resulting model data can be retrieved and includes: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>
                    <a:latin typeface="Consolas" panose="020B0609020204030204" pitchFamily="49" charset="0"/>
                  </a:rPr>
                  <a:t>coefficients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>
                    <a:latin typeface="Consolas" panose="020B0609020204030204" pitchFamily="49" charset="0"/>
                  </a:rPr>
                  <a:t>residuals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 err="1">
                    <a:latin typeface="Consolas" panose="020B0609020204030204" pitchFamily="49" charset="0"/>
                  </a:rPr>
                  <a:t>fitted.values</a:t>
                </a:r>
                <a:endParaRPr lang="en-US" dirty="0">
                  <a:latin typeface="Consolas" panose="020B0609020204030204" pitchFamily="49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0954-E43E-4C21-99A6-EC2ADD2139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6850"/>
                <a:ext cx="10769600" cy="5226050"/>
              </a:xfrm>
              <a:blipFill>
                <a:blip r:embed="rId2"/>
                <a:stretch>
                  <a:fillRect l="-1019" t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792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Fit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0954-E43E-4C21-99A6-EC2ADD21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50"/>
            <a:ext cx="10998200" cy="52260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Your Turn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Find the best-fit line by using the </a:t>
            </a:r>
            <a:r>
              <a:rPr lang="en-US" dirty="0" err="1"/>
              <a:t>lm</a:t>
            </a:r>
            <a:r>
              <a:rPr lang="en-US" dirty="0"/>
              <a:t>() function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Write the best-fit equation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Interpret the parameter estimates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B6D10-B212-4CE4-8629-3D5D37DB5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264" y="3067050"/>
            <a:ext cx="4850186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46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Output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0954-E43E-4C21-99A6-EC2ADD21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50"/>
            <a:ext cx="10998200" cy="52260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</a:rPr>
              <a:t>&gt; model1 &lt;- </a:t>
            </a:r>
            <a:r>
              <a:rPr lang="en-US" sz="1100" dirty="0" err="1">
                <a:latin typeface="Consolas" panose="020B0609020204030204" pitchFamily="49" charset="0"/>
              </a:rPr>
              <a:t>lm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</a:rPr>
              <a:t>tg</a:t>
            </a:r>
            <a:r>
              <a:rPr lang="en-US" sz="1100" dirty="0">
                <a:latin typeface="Consolas" panose="020B0609020204030204" pitchFamily="49" charset="0"/>
              </a:rPr>
              <a:t> ~ </a:t>
            </a:r>
            <a:r>
              <a:rPr lang="en-US" sz="1100" dirty="0" err="1">
                <a:latin typeface="Consolas" panose="020B0609020204030204" pitchFamily="49" charset="0"/>
              </a:rPr>
              <a:t>bmi_new</a:t>
            </a:r>
            <a:r>
              <a:rPr lang="en-US" sz="1100" dirty="0">
                <a:latin typeface="Consolas" panose="020B0609020204030204" pitchFamily="49" charset="0"/>
              </a:rPr>
              <a:t>, data=</a:t>
            </a:r>
            <a:r>
              <a:rPr lang="en-US" sz="1100" dirty="0" err="1">
                <a:latin typeface="Consolas" panose="020B0609020204030204" pitchFamily="49" charset="0"/>
              </a:rPr>
              <a:t>chol</a:t>
            </a:r>
            <a:r>
              <a:rPr lang="en-US" sz="11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</a:rPr>
              <a:t>&gt; summary(model1)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</a:rPr>
              <a:t>Residuals: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</a:rPr>
              <a:t>    Min      1Q  Median      3Q     Max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</a:rPr>
              <a:t>-67.135 -25.703  -6.967  14.450 216.508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</a:rPr>
              <a:t>Coefficients: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</a:rPr>
              <a:t>            Estimate Std. Error t value </a:t>
            </a:r>
            <a:r>
              <a:rPr lang="en-US" sz="1100" dirty="0" err="1">
                <a:latin typeface="Consolas" panose="020B0609020204030204" pitchFamily="49" charset="0"/>
              </a:rPr>
              <a:t>Pr</a:t>
            </a:r>
            <a:r>
              <a:rPr lang="en-US" sz="1100" dirty="0">
                <a:latin typeface="Consolas" panose="020B0609020204030204" pitchFamily="49" charset="0"/>
              </a:rPr>
              <a:t>(&gt;|t|)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</a:rPr>
              <a:t>(Intercept)   4.1458    12.9107   0.321    0.748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 err="1">
                <a:latin typeface="Consolas" panose="020B0609020204030204" pitchFamily="49" charset="0"/>
              </a:rPr>
              <a:t>bmi_new</a:t>
            </a:r>
            <a:r>
              <a:rPr lang="en-US" sz="1100" dirty="0">
                <a:latin typeface="Consolas" panose="020B0609020204030204" pitchFamily="49" charset="0"/>
              </a:rPr>
              <a:t>       3.4544     0.5774   5.983  1.1e-08 ***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</a:rPr>
              <a:t>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 err="1">
                <a:latin typeface="Consolas" panose="020B0609020204030204" pitchFamily="49" charset="0"/>
              </a:rPr>
              <a:t>Signif</a:t>
            </a:r>
            <a:r>
              <a:rPr lang="en-US" sz="1100" dirty="0">
                <a:latin typeface="Consolas" panose="020B0609020204030204" pitchFamily="49" charset="0"/>
              </a:rPr>
              <a:t>. codes:  0 ‘***’ 0.001 ‘**’ 0.01 ‘*’ 0.05 ‘.’ 0.1 ‘ ’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</a:rPr>
              <a:t>Residual standard error: 40.12 on 186 degrees of freedom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</a:rPr>
              <a:t>Multiple R-squared:  0.1614,	Adjusted R-squared:  0.1569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latin typeface="Consolas" panose="020B0609020204030204" pitchFamily="49" charset="0"/>
              </a:rPr>
              <a:t>F-statistic: 35.79 on 1 and 186 DF,  p-value: 1.104e-08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 dirty="0">
              <a:latin typeface="Consolas" panose="020B0609020204030204" pitchFamily="49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F5CF6F-9A71-42E5-A885-A7C291538B68}"/>
              </a:ext>
            </a:extLst>
          </p:cNvPr>
          <p:cNvSpPr/>
          <p:nvPr/>
        </p:nvSpPr>
        <p:spPr>
          <a:xfrm>
            <a:off x="4736497" y="1589699"/>
            <a:ext cx="4324953" cy="85782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28600" algn="l"/>
                <a:tab pos="457200" algn="l"/>
              </a:tabLst>
            </a:pPr>
            <a:r>
              <a:rPr lang="en-US" sz="16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This gives information about the residuals. Remember: we want them to be normally distributed with mean 0.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F673A0-FDBE-4ED1-9AF6-5E5B2670C1AE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810001" y="2018612"/>
            <a:ext cx="926496" cy="77380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84DC1E1-2C08-46EC-9251-00C69D46CF96}"/>
                  </a:ext>
                </a:extLst>
              </p:cNvPr>
              <p:cNvSpPr/>
              <p:nvPr/>
            </p:nvSpPr>
            <p:spPr>
              <a:xfrm>
                <a:off x="4806648" y="2757109"/>
                <a:ext cx="2578703" cy="428913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tabLst>
                    <a:tab pos="228600" algn="l"/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=4.15+3.45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𝐵𝑀𝐼</m:t>
                          </m:r>
                        </m:sub>
                      </m:sSub>
                    </m:oMath>
                  </m:oMathPara>
                </a14:m>
                <a:endParaRPr lang="en-US" sz="1600" b="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84DC1E1-2C08-46EC-9251-00C69D46CF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648" y="2757109"/>
                <a:ext cx="2578703" cy="42891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CDE46E-C605-45BE-9866-BD2BC57200A9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2501900" y="2971566"/>
            <a:ext cx="2304748" cy="7004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1A41931-AD5B-4DEE-BB20-52A51BE41810}"/>
              </a:ext>
            </a:extLst>
          </p:cNvPr>
          <p:cNvSpPr/>
          <p:nvPr/>
        </p:nvSpPr>
        <p:spPr>
          <a:xfrm>
            <a:off x="5365448" y="3630981"/>
            <a:ext cx="2578703" cy="428913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28600" algn="l"/>
                <a:tab pos="457200" algn="l"/>
              </a:tabLst>
            </a:pPr>
            <a:r>
              <a:rPr lang="en-US" sz="1600" b="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6417D9-415D-44E4-B5F5-396728702E8A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060700" y="3845438"/>
            <a:ext cx="2304748" cy="7004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43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Output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36C33B75-2029-4CCE-AB04-57C54E57F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6850"/>
                <a:ext cx="10769600" cy="522605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=4.15+3.45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𝐵𝑀𝐼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b="1" dirty="0"/>
                  <a:t>Slope – </a:t>
                </a:r>
                <a:r>
                  <a:rPr lang="en-US" dirty="0"/>
                  <a:t>For each 1-unit increase in BMI, the value of triglycerides is expected to increase by 3.45.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b="1" dirty="0"/>
                  <a:t>Intercept – </a:t>
                </a:r>
                <a:r>
                  <a:rPr lang="en-US" dirty="0"/>
                  <a:t>When BMI=0, the expected value of triglycerides is 4.15 (not very helpful here).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36C33B75-2029-4CCE-AB04-57C54E57F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6850"/>
                <a:ext cx="10769600" cy="5226050"/>
              </a:xfrm>
              <a:blipFill>
                <a:blip r:embed="rId2"/>
                <a:stretch>
                  <a:fillRect l="-1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865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914400" y="185743"/>
            <a:ext cx="9721851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Contemporary Brush" pitchFamily="66" charset="0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Contemporary Brush" pitchFamily="66" charset="0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Contemporary Brush" pitchFamily="66" charset="0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Contemporary Brush" pitchFamily="66" charset="0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Contemporary Brush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Contemporary Brush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Contemporary Brush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Contemporary Brush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Contemporary Brush" pitchFamily="66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4000" b="1" dirty="0">
                <a:solidFill>
                  <a:schemeClr val="tx1"/>
                </a:solidFill>
                <a:latin typeface="+mj-lt"/>
              </a:rPr>
              <a:t>How did I become Biostat faculty at USC?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42384" y="1222786"/>
            <a:ext cx="10538234" cy="521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571500" algn="l"/>
              </a:tabLst>
              <a:defRPr sz="2400">
                <a:solidFill>
                  <a:schemeClr val="bg1"/>
                </a:solidFill>
                <a:latin typeface="Contemporary Brush" pitchFamily="66" charset="0"/>
              </a:defRPr>
            </a:lvl1pPr>
            <a:lvl2pPr marL="742950" indent="-285750">
              <a:tabLst>
                <a:tab pos="571500" algn="l"/>
              </a:tabLst>
              <a:defRPr sz="2400">
                <a:solidFill>
                  <a:schemeClr val="bg1"/>
                </a:solidFill>
                <a:latin typeface="Contemporary Brush" pitchFamily="66" charset="0"/>
              </a:defRPr>
            </a:lvl2pPr>
            <a:lvl3pPr marL="1143000" indent="-228600">
              <a:tabLst>
                <a:tab pos="571500" algn="l"/>
              </a:tabLst>
              <a:defRPr sz="2400">
                <a:solidFill>
                  <a:schemeClr val="bg1"/>
                </a:solidFill>
                <a:latin typeface="Contemporary Brush" pitchFamily="66" charset="0"/>
              </a:defRPr>
            </a:lvl3pPr>
            <a:lvl4pPr marL="1600200" indent="-228600">
              <a:tabLst>
                <a:tab pos="571500" algn="l"/>
              </a:tabLst>
              <a:defRPr sz="2400">
                <a:solidFill>
                  <a:schemeClr val="bg1"/>
                </a:solidFill>
                <a:latin typeface="Contemporary Brush" pitchFamily="66" charset="0"/>
              </a:defRPr>
            </a:lvl4pPr>
            <a:lvl5pPr marL="2057400" indent="-228600">
              <a:tabLst>
                <a:tab pos="571500" algn="l"/>
              </a:tabLst>
              <a:defRPr sz="2400">
                <a:solidFill>
                  <a:schemeClr val="bg1"/>
                </a:solidFill>
                <a:latin typeface="Contemporary Brush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 sz="2400">
                <a:solidFill>
                  <a:schemeClr val="bg1"/>
                </a:solidFill>
                <a:latin typeface="Contemporary Brush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 sz="2400">
                <a:solidFill>
                  <a:schemeClr val="bg1"/>
                </a:solidFill>
                <a:latin typeface="Contemporary Brush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 sz="2400">
                <a:solidFill>
                  <a:schemeClr val="bg1"/>
                </a:solidFill>
                <a:latin typeface="Contemporary Brush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 sz="2400">
                <a:solidFill>
                  <a:schemeClr val="bg1"/>
                </a:solidFill>
                <a:latin typeface="Contemporary Brush" pitchFamily="66" charset="0"/>
              </a:defRPr>
            </a:lvl9pPr>
          </a:lstStyle>
          <a:p>
            <a:pPr marL="457200" indent="-457200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/>
                </a:solidFill>
                <a:latin typeface="+mn-lt"/>
              </a:rPr>
              <a:t>Undergrad</a:t>
            </a:r>
            <a:r>
              <a:rPr lang="en-US" kern="0" dirty="0">
                <a:solidFill>
                  <a:schemeClr val="tx1"/>
                </a:solidFill>
                <a:latin typeface="+mn-lt"/>
              </a:rPr>
              <a:t> – studied French and math</a:t>
            </a:r>
          </a:p>
          <a:p>
            <a:pPr marL="1200150" lvl="1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+mn-lt"/>
              </a:rPr>
              <a:t>Junior year in Paris</a:t>
            </a:r>
          </a:p>
          <a:p>
            <a:pPr marL="1200150" lvl="1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+mn-lt"/>
              </a:rPr>
              <a:t>Biostatistics internship</a:t>
            </a:r>
            <a:endParaRPr lang="en-US" sz="1800" kern="0" dirty="0">
              <a:solidFill>
                <a:schemeClr val="tx1"/>
              </a:solidFill>
              <a:latin typeface="+mn-lt"/>
            </a:endParaRPr>
          </a:p>
          <a:p>
            <a:pPr marL="1200150" lvl="1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+mn-lt"/>
              </a:rPr>
              <a:t>Senior: took every stat class available</a:t>
            </a:r>
          </a:p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+mn-lt"/>
              </a:rPr>
              <a:t>Directly entered a </a:t>
            </a:r>
            <a:r>
              <a:rPr lang="en-US" b="1" kern="0" dirty="0">
                <a:solidFill>
                  <a:schemeClr val="tx1"/>
                </a:solidFill>
                <a:latin typeface="+mn-lt"/>
              </a:rPr>
              <a:t>biostatistics PhD Program</a:t>
            </a:r>
            <a:br>
              <a:rPr lang="en-US" kern="0" dirty="0">
                <a:solidFill>
                  <a:schemeClr val="tx1"/>
                </a:solidFill>
                <a:latin typeface="+mn-lt"/>
              </a:rPr>
            </a:br>
            <a:r>
              <a:rPr lang="en-US" kern="0" dirty="0">
                <a:solidFill>
                  <a:schemeClr val="tx1"/>
                </a:solidFill>
                <a:latin typeface="+mn-lt"/>
              </a:rPr>
              <a:t>Thesis: Statistical methods for studying air pollution health effects in older adults</a:t>
            </a:r>
          </a:p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+mn-lt"/>
              </a:rPr>
              <a:t>Joined USC as a </a:t>
            </a:r>
            <a:r>
              <a:rPr lang="en-US" b="1" kern="0" dirty="0">
                <a:solidFill>
                  <a:schemeClr val="tx1"/>
                </a:solidFill>
                <a:latin typeface="+mn-lt"/>
              </a:rPr>
              <a:t>postdoctoral researcher</a:t>
            </a:r>
            <a:br>
              <a:rPr lang="en-US" kern="0" dirty="0">
                <a:solidFill>
                  <a:schemeClr val="tx1"/>
                </a:solidFill>
                <a:latin typeface="+mn-lt"/>
              </a:rPr>
            </a:br>
            <a:r>
              <a:rPr lang="en-US" kern="0" dirty="0">
                <a:solidFill>
                  <a:schemeClr val="tx1"/>
                </a:solidFill>
                <a:latin typeface="+mn-lt"/>
              </a:rPr>
              <a:t>to study air pollution health effects</a:t>
            </a:r>
          </a:p>
          <a:p>
            <a:pPr marL="1200150" lvl="1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+mn-lt"/>
              </a:rPr>
              <a:t>Children’s Health Study</a:t>
            </a:r>
          </a:p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+mn-lt"/>
              </a:rPr>
              <a:t>Tenure-track </a:t>
            </a:r>
            <a:r>
              <a:rPr lang="en-US" b="1" kern="0" dirty="0">
                <a:solidFill>
                  <a:schemeClr val="tx1"/>
                </a:solidFill>
                <a:latin typeface="+mn-lt"/>
              </a:rPr>
              <a:t>faculty</a:t>
            </a:r>
            <a:r>
              <a:rPr lang="en-US" kern="0" dirty="0">
                <a:solidFill>
                  <a:schemeClr val="tx1"/>
                </a:solidFill>
                <a:latin typeface="+mn-lt"/>
              </a:rPr>
              <a:t> position at USC</a:t>
            </a:r>
          </a:p>
          <a:p>
            <a:pPr marL="1200150" lvl="1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+mn-lt"/>
              </a:rPr>
              <a:t>National search</a:t>
            </a:r>
          </a:p>
        </p:txBody>
      </p:sp>
      <p:pic>
        <p:nvPicPr>
          <p:cNvPr id="11" name="Picture 2" descr="C:\Users\eckel\Documents\My Dropbox\Photos\02 03 Paris year abroad\sandy.pari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50556" y="1814504"/>
            <a:ext cx="1550709" cy="1163032"/>
          </a:xfrm>
          <a:prstGeom prst="rect">
            <a:avLst/>
          </a:prstGeom>
          <a:noFill/>
        </p:spPr>
      </p:pic>
      <p:pic>
        <p:nvPicPr>
          <p:cNvPr id="12" name="Picture 4" descr="https://encrypted-tbn1.gstatic.com/images?q=tbn:ANd9GcQN4QgjI82hxzLBdBtx7sJne-JCvy901vBDtUGa21I-EmFZj2H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64956" y="1128704"/>
            <a:ext cx="1017309" cy="762000"/>
          </a:xfrm>
          <a:prstGeom prst="rect">
            <a:avLst/>
          </a:prstGeom>
          <a:noFill/>
        </p:spPr>
      </p:pic>
      <p:pic>
        <p:nvPicPr>
          <p:cNvPr id="13" name="Picture 29"/>
          <p:cNvPicPr>
            <a:picLocks noChangeAspect="1" noChangeArrowheads="1"/>
          </p:cNvPicPr>
          <p:nvPr/>
        </p:nvPicPr>
        <p:blipFill>
          <a:blip r:embed="rId5" cstate="print"/>
          <a:srcRect t="6856"/>
          <a:stretch>
            <a:fillRect/>
          </a:stretch>
        </p:blipFill>
        <p:spPr bwMode="auto">
          <a:xfrm>
            <a:off x="6775156" y="1300160"/>
            <a:ext cx="1838161" cy="137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" name="Picture 6" descr="https://encrypted-tbn0.gstatic.com/images?q=tbn:ANd9GcT4VW-lBxovag-FLvVf9A2Ue1CawtjxSgMhHUbsQZf7FUM8mvdvbA"/>
          <p:cNvPicPr>
            <a:picLocks noChangeAspect="1" noChangeArrowheads="1"/>
          </p:cNvPicPr>
          <p:nvPr/>
        </p:nvPicPr>
        <p:blipFill>
          <a:blip r:embed="rId6" cstate="print"/>
          <a:srcRect l="37818" t="34973"/>
          <a:stretch>
            <a:fillRect/>
          </a:stretch>
        </p:blipFill>
        <p:spPr bwMode="auto">
          <a:xfrm>
            <a:off x="8191382" y="1052504"/>
            <a:ext cx="1300283" cy="904876"/>
          </a:xfrm>
          <a:prstGeom prst="rect">
            <a:avLst/>
          </a:prstGeom>
          <a:noFill/>
        </p:spPr>
      </p:pic>
      <p:pic>
        <p:nvPicPr>
          <p:cNvPr id="15" name="Picture 2" descr="http://profile.ak.fbcdn.net/hprofile-ak-snc6/c26.26.323.323/s160x160/207594_182981361747824_363984_n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81278" y="1943459"/>
            <a:ext cx="457200" cy="457201"/>
          </a:xfrm>
          <a:prstGeom prst="rect">
            <a:avLst/>
          </a:prstGeom>
          <a:noFill/>
        </p:spPr>
      </p:pic>
      <p:pic>
        <p:nvPicPr>
          <p:cNvPr id="2050" name="Picture 2" descr="https://www.ccair.org/wp-content/uploads/2016/10/LA-smog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278" y="4091523"/>
            <a:ext cx="3801117" cy="213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6558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of Determination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0954-E43E-4C21-99A6-EC2ADD2139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6850"/>
                <a:ext cx="10998200" cy="52260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amount of variation in Y explained by the model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It is closely associated with the correlation coefficient – it is literally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Larger values indicate that our model fits better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In our example, 16.1% of the variation in triglycerides is explained by BMI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0954-E43E-4C21-99A6-EC2ADD2139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6850"/>
                <a:ext cx="10998200" cy="5226050"/>
              </a:xfrm>
              <a:blipFill>
                <a:blip r:embed="rId2"/>
                <a:stretch>
                  <a:fillRect l="-998" t="-233" r="-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79408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vs.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0954-E43E-4C21-99A6-EC2ADD2139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6850"/>
                <a:ext cx="10998200" cy="522605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b="1" dirty="0"/>
                  <a:t>Correlation Coefficient: </a:t>
                </a:r>
                <a:r>
                  <a:rPr lang="en-US" dirty="0"/>
                  <a:t>how strongly two variables are related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b="1" dirty="0"/>
                  <a:t>Regression Coefficients: </a:t>
                </a:r>
                <a:r>
                  <a:rPr lang="en-US" dirty="0"/>
                  <a:t>the nature of how two variables are related.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Note: the hypothesis tests for correlation and regression are equivalent!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(The population correlation coefficient = 0)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(The population regression slope = 0)</a:t>
                </a:r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And the two measures are closely related: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0954-E43E-4C21-99A6-EC2ADD2139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6850"/>
                <a:ext cx="10998200" cy="5226050"/>
              </a:xfrm>
              <a:blipFill>
                <a:blip r:embed="rId2"/>
                <a:stretch>
                  <a:fillRect l="-998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32839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0954-E43E-4C21-99A6-EC2ADD21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50"/>
            <a:ext cx="10998200" cy="52260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Let’s go back to our example and check the assumptions of linear regression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400" dirty="0">
                <a:latin typeface="Consolas" panose="020B0609020204030204" pitchFamily="49" charset="0"/>
              </a:rPr>
              <a:t>model1 &lt;- </a:t>
            </a:r>
            <a:r>
              <a:rPr lang="en-US" sz="2400" dirty="0" err="1">
                <a:latin typeface="Consolas" panose="020B0609020204030204" pitchFamily="49" charset="0"/>
              </a:rPr>
              <a:t>lm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tg</a:t>
            </a:r>
            <a:r>
              <a:rPr lang="en-US" sz="2400" dirty="0">
                <a:latin typeface="Consolas" panose="020B0609020204030204" pitchFamily="49" charset="0"/>
              </a:rPr>
              <a:t> ~ </a:t>
            </a:r>
            <a:r>
              <a:rPr lang="en-US" sz="2400" dirty="0" err="1">
                <a:latin typeface="Consolas" panose="020B0609020204030204" pitchFamily="49" charset="0"/>
              </a:rPr>
              <a:t>bmi_new</a:t>
            </a:r>
            <a:r>
              <a:rPr lang="en-US" sz="2400" dirty="0">
                <a:latin typeface="Consolas" panose="020B0609020204030204" pitchFamily="49" charset="0"/>
              </a:rPr>
              <a:t>, data=</a:t>
            </a:r>
            <a:r>
              <a:rPr lang="en-US" sz="2400" dirty="0" err="1">
                <a:latin typeface="Consolas" panose="020B0609020204030204" pitchFamily="49" charset="0"/>
              </a:rPr>
              <a:t>chol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Remember – LINE!</a:t>
            </a:r>
          </a:p>
        </p:txBody>
      </p:sp>
    </p:spTree>
    <p:extLst>
      <p:ext uri="{BB962C8B-B14F-4D97-AF65-F5344CB8AC3E}">
        <p14:creationId xmlns:p14="http://schemas.microsoft.com/office/powerpoint/2010/main" val="20628767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Linearity -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0954-E43E-4C21-99A6-EC2ADD21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50"/>
            <a:ext cx="10998200" cy="52260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Plot the residuals vs. the fitted values</a:t>
            </a:r>
          </a:p>
          <a:p>
            <a:pPr>
              <a:lnSpc>
                <a:spcPct val="120000"/>
              </a:lnSpc>
            </a:pPr>
            <a:r>
              <a:rPr lang="en-US" dirty="0"/>
              <a:t>We want to see that there is no pattern evident in this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11137-35E8-4A20-B0D4-0A9F874CB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672" y="3040933"/>
            <a:ext cx="6844728" cy="3334360"/>
          </a:xfrm>
          <a:prstGeom prst="rect">
            <a:avLst/>
          </a:prstGeom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5B086CD3-01B7-46A0-861D-2FA960F4C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66200" y="3277394"/>
            <a:ext cx="914400" cy="914400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865C9A6F-4BCD-48D8-BD94-9209D4E7A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60504" y="32773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75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74EEEA-8298-8F55-E697-E99C9991C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212" y="2272506"/>
            <a:ext cx="4168588" cy="39851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Linearity – our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0954-E43E-4C21-99A6-EC2ADD21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50"/>
            <a:ext cx="10998200" cy="52260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Plot the residuals vs. the fitted values</a:t>
            </a:r>
          </a:p>
          <a:p>
            <a:pPr>
              <a:lnSpc>
                <a:spcPct val="120000"/>
              </a:lnSpc>
            </a:pPr>
            <a:r>
              <a:rPr lang="en-US" dirty="0"/>
              <a:t>Does it seem like there is a pattern evident?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plot(model1, which=1) # residuals vs fitted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&gt; </a:t>
            </a:r>
            <a:r>
              <a:rPr lang="en-US" sz="1200" dirty="0" err="1">
                <a:latin typeface="Consolas" panose="020B0609020204030204" pitchFamily="49" charset="0"/>
              </a:rPr>
              <a:t>chol</a:t>
            </a:r>
            <a:r>
              <a:rPr lang="en-US" sz="1200" dirty="0">
                <a:latin typeface="Consolas" panose="020B0609020204030204" pitchFamily="49" charset="0"/>
              </a:rPr>
              <a:t> %&gt;%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+   </a:t>
            </a:r>
            <a:r>
              <a:rPr lang="en-US" sz="1200" dirty="0" err="1">
                <a:latin typeface="Consolas" panose="020B0609020204030204" pitchFamily="49" charset="0"/>
              </a:rPr>
              <a:t>ggplot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</a:rPr>
              <a:t>(x=model1$fitted.values, y=model1$residuals)) +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+   </a:t>
            </a:r>
            <a:r>
              <a:rPr lang="en-US" sz="1200" dirty="0" err="1">
                <a:latin typeface="Consolas" panose="020B0609020204030204" pitchFamily="49" charset="0"/>
              </a:rPr>
              <a:t>geom_point</a:t>
            </a:r>
            <a:r>
              <a:rPr lang="en-US" sz="1200" dirty="0">
                <a:latin typeface="Consolas" panose="020B0609020204030204" pitchFamily="49" charset="0"/>
              </a:rPr>
              <a:t>() +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+   </a:t>
            </a:r>
            <a:r>
              <a:rPr lang="en-US" sz="1200" dirty="0" err="1">
                <a:latin typeface="Consolas" panose="020B0609020204030204" pitchFamily="49" charset="0"/>
              </a:rPr>
              <a:t>geom_smooth</a:t>
            </a:r>
            <a:r>
              <a:rPr lang="en-US" sz="1200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97904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Normality -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0954-E43E-4C21-99A6-EC2ADD21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50"/>
            <a:ext cx="10998200" cy="52260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Plot a histogram of the residuals, a QQ plot, and get diagnostics on the residuals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600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pic>
        <p:nvPicPr>
          <p:cNvPr id="7" name="Picture 2" descr="normal q-q plot regression interpretation">
            <a:extLst>
              <a:ext uri="{FF2B5EF4-FFF2-40B4-BE49-F238E27FC236}">
                <a16:creationId xmlns:a16="http://schemas.microsoft.com/office/drawing/2014/main" id="{B7D9BFB4-F002-46F5-9F09-8AD8C04A9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652" y="2935566"/>
            <a:ext cx="6886696" cy="337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39461A43-1FC4-4419-9C87-DDB24DC28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0504" y="3165475"/>
            <a:ext cx="914400" cy="914400"/>
          </a:xfrm>
          <a:prstGeom prst="rect">
            <a:avLst/>
          </a:prstGeom>
        </p:spPr>
      </p:pic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21549CB6-54DC-4995-B335-094072D356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06704" y="32773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74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Normality – our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0954-E43E-4C21-99A6-EC2ADD21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50"/>
            <a:ext cx="10998200" cy="52260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Plot a histogram of the residuals, a QQ plot, and get diagnostics on the residuals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latin typeface="Consolas" panose="020B0609020204030204" pitchFamily="49" charset="0"/>
              </a:rPr>
              <a:t>chol</a:t>
            </a:r>
            <a:r>
              <a:rPr lang="en-US" sz="1600" dirty="0">
                <a:latin typeface="Consolas" panose="020B0609020204030204" pitchFamily="49" charset="0"/>
              </a:rPr>
              <a:t> %&gt;%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+   </a:t>
            </a:r>
            <a:r>
              <a:rPr lang="en-US" sz="1600" dirty="0" err="1">
                <a:latin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</a:rPr>
              <a:t>(x=model1$fitted.values, y=model1$residuals)) +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+   </a:t>
            </a:r>
            <a:r>
              <a:rPr lang="en-US" sz="1600" dirty="0" err="1">
                <a:latin typeface="Consolas" panose="020B0609020204030204" pitchFamily="49" charset="0"/>
              </a:rPr>
              <a:t>geom_point</a:t>
            </a:r>
            <a:r>
              <a:rPr lang="en-US" sz="1600" dirty="0">
                <a:latin typeface="Consolas" panose="020B0609020204030204" pitchFamily="49" charset="0"/>
              </a:rPr>
              <a:t>() +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+   </a:t>
            </a:r>
            <a:r>
              <a:rPr lang="en-US" sz="1600" dirty="0" err="1">
                <a:latin typeface="Consolas" panose="020B0609020204030204" pitchFamily="49" charset="0"/>
              </a:rPr>
              <a:t>geom_smooth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latin typeface="Consolas" panose="020B0609020204030204" pitchFamily="49" charset="0"/>
              </a:rPr>
              <a:t>chol</a:t>
            </a:r>
            <a:r>
              <a:rPr lang="en-US" sz="1600" dirty="0">
                <a:latin typeface="Consolas" panose="020B0609020204030204" pitchFamily="49" charset="0"/>
              </a:rPr>
              <a:t> %&gt;%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+   </a:t>
            </a:r>
            <a:r>
              <a:rPr lang="en-US" sz="1600" dirty="0" err="1">
                <a:latin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</a:rPr>
              <a:t>(sample=model1$residuals)) +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+   </a:t>
            </a:r>
            <a:r>
              <a:rPr lang="en-US" sz="1600" dirty="0" err="1">
                <a:latin typeface="Consolas" panose="020B0609020204030204" pitchFamily="49" charset="0"/>
              </a:rPr>
              <a:t>geom_qq</a:t>
            </a:r>
            <a:r>
              <a:rPr lang="en-US" sz="1600" dirty="0">
                <a:latin typeface="Consolas" panose="020B0609020204030204" pitchFamily="49" charset="0"/>
              </a:rPr>
              <a:t>() +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+   </a:t>
            </a:r>
            <a:r>
              <a:rPr lang="en-US" sz="1600" dirty="0" err="1">
                <a:latin typeface="Consolas" panose="020B0609020204030204" pitchFamily="49" charset="0"/>
              </a:rPr>
              <a:t>geom_qq_line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&gt; summary(model1$residuals)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600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B79729B-4E26-4678-90AC-D1633FFA9238}"/>
              </a:ext>
            </a:extLst>
          </p:cNvPr>
          <p:cNvSpPr/>
          <p:nvPr/>
        </p:nvSpPr>
        <p:spPr>
          <a:xfrm>
            <a:off x="3327098" y="3373927"/>
            <a:ext cx="2768902" cy="600073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28600" algn="l"/>
                <a:tab pos="457200" algn="l"/>
              </a:tabLst>
            </a:pPr>
            <a:r>
              <a:rPr lang="en-US" sz="1600" b="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Look for a normal distribution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65E38B2-3A98-45FA-A27C-16800700D373}"/>
              </a:ext>
            </a:extLst>
          </p:cNvPr>
          <p:cNvSpPr/>
          <p:nvPr/>
        </p:nvSpPr>
        <p:spPr>
          <a:xfrm>
            <a:off x="3327098" y="4496332"/>
            <a:ext cx="2768902" cy="600073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28600" algn="l"/>
                <a:tab pos="457200" algn="l"/>
              </a:tabLst>
            </a:pPr>
            <a:r>
              <a:rPr lang="en-US" sz="1600" b="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Look for points that align with the line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E94DC0E-9573-47A8-A69F-8F50E31A04CA}"/>
              </a:ext>
            </a:extLst>
          </p:cNvPr>
          <p:cNvSpPr/>
          <p:nvPr/>
        </p:nvSpPr>
        <p:spPr>
          <a:xfrm>
            <a:off x="993962" y="5647268"/>
            <a:ext cx="2768902" cy="600073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28600" algn="l"/>
                <a:tab pos="457200" algn="l"/>
              </a:tabLst>
            </a:pPr>
            <a:r>
              <a:rPr lang="en-US" sz="1600" b="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Look for mean roughly equal to the median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7529EF-2759-1AD9-51DB-A7A50D356E41}"/>
              </a:ext>
            </a:extLst>
          </p:cNvPr>
          <p:cNvSpPr txBox="1"/>
          <p:nvPr/>
        </p:nvSpPr>
        <p:spPr>
          <a:xfrm>
            <a:off x="8139953" y="2068883"/>
            <a:ext cx="36964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Alternatively:</a:t>
            </a:r>
          </a:p>
          <a:p>
            <a:endParaRPr lang="en-US" dirty="0"/>
          </a:p>
          <a:p>
            <a:r>
              <a:rPr lang="en-US" dirty="0"/>
              <a:t>Histogram of residuals</a:t>
            </a:r>
          </a:p>
          <a:p>
            <a:r>
              <a:rPr lang="en-US" dirty="0">
                <a:latin typeface="Consolas" panose="020B0609020204030204" pitchFamily="49" charset="0"/>
              </a:rPr>
              <a:t>hist(model1$resid) </a:t>
            </a:r>
          </a:p>
          <a:p>
            <a:endParaRPr lang="en-US" dirty="0"/>
          </a:p>
          <a:p>
            <a:r>
              <a:rPr lang="en-US" dirty="0"/>
              <a:t>QQ plot of residuals</a:t>
            </a:r>
          </a:p>
          <a:p>
            <a:r>
              <a:rPr lang="en-US" dirty="0">
                <a:latin typeface="Consolas" panose="020B0609020204030204" pitchFamily="49" charset="0"/>
              </a:rPr>
              <a:t>plot(model1, which=2)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80004C-8861-9F41-0BA7-5E381DC2A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953" y="4139007"/>
            <a:ext cx="2671483" cy="255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493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Equal Variance -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0954-E43E-4C21-99A6-EC2ADD21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50"/>
            <a:ext cx="10998200" cy="52260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Plot the residuals across the X values</a:t>
            </a:r>
          </a:p>
          <a:p>
            <a:pPr>
              <a:lnSpc>
                <a:spcPct val="120000"/>
              </a:lnSpc>
            </a:pPr>
            <a:r>
              <a:rPr lang="en-US" dirty="0"/>
              <a:t>The variance of the residuals shouldn’t change across 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84BDEB-E5D3-4167-A54D-9937235C9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664" y="2965447"/>
            <a:ext cx="3536023" cy="331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221B1A-A3A2-4294-8FC7-68C1A3239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326" y="3257549"/>
            <a:ext cx="4286748" cy="3114675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73AE1EB3-92A5-4402-BE26-E9AA96DEA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253" y="3144042"/>
            <a:ext cx="914400" cy="914400"/>
          </a:xfrm>
          <a:prstGeom prst="rect">
            <a:avLst/>
          </a:prstGeom>
        </p:spPr>
      </p:pic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134474C7-572C-4E71-85E9-4F6A90A5A8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05927" y="30549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06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Equal Variance – our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0954-E43E-4C21-99A6-EC2ADD21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50"/>
            <a:ext cx="10998200" cy="52260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What do we think about the assumption of constant variance?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plot(model1, which=1) # residuals vs fitted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latin typeface="Consolas" panose="020B0609020204030204" pitchFamily="49" charset="0"/>
              </a:rPr>
              <a:t>chol</a:t>
            </a:r>
            <a:r>
              <a:rPr lang="en-US" sz="1400" dirty="0">
                <a:latin typeface="Consolas" panose="020B0609020204030204" pitchFamily="49" charset="0"/>
              </a:rPr>
              <a:t> %&gt;%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+   </a:t>
            </a:r>
            <a:r>
              <a:rPr lang="en-US" sz="1400" dirty="0" err="1">
                <a:latin typeface="Consolas" panose="020B0609020204030204" pitchFamily="49" charset="0"/>
              </a:rPr>
              <a:t>ggplot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aes</a:t>
            </a:r>
            <a:r>
              <a:rPr lang="en-US" sz="1400" dirty="0">
                <a:latin typeface="Consolas" panose="020B0609020204030204" pitchFamily="49" charset="0"/>
              </a:rPr>
              <a:t>(x=model1$fitted.values, y=model1$residuals)) +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+   </a:t>
            </a:r>
            <a:r>
              <a:rPr lang="en-US" sz="1400" dirty="0" err="1">
                <a:latin typeface="Consolas" panose="020B0609020204030204" pitchFamily="49" charset="0"/>
              </a:rPr>
              <a:t>geom_point</a:t>
            </a:r>
            <a:r>
              <a:rPr lang="en-US" sz="1400" dirty="0">
                <a:latin typeface="Consolas" panose="020B0609020204030204" pitchFamily="49" charset="0"/>
              </a:rPr>
              <a:t>() +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+   </a:t>
            </a:r>
            <a:r>
              <a:rPr lang="en-US" sz="1400" dirty="0" err="1">
                <a:latin typeface="Consolas" panose="020B0609020204030204" pitchFamily="49" charset="0"/>
              </a:rPr>
              <a:t>geom_smooth</a:t>
            </a:r>
            <a:r>
              <a:rPr lang="en-US" sz="1400" dirty="0"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8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FFA27-E09D-5098-6C3A-B05C3602A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212" y="2272506"/>
            <a:ext cx="4168588" cy="398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967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Assumptions Are Not Met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0954-E43E-4C21-99A6-EC2ADD21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50"/>
            <a:ext cx="10998200" cy="52260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Change our variables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Convert variables to categorical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Transform the outcome variable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Transform the predictor variable</a:t>
            </a:r>
          </a:p>
          <a:p>
            <a:pPr>
              <a:lnSpc>
                <a:spcPct val="120000"/>
              </a:lnSpc>
            </a:pPr>
            <a:r>
              <a:rPr lang="en-US" dirty="0"/>
              <a:t>Examine your predictors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You may be omitting important predictors – we will discuss in multiple regression</a:t>
            </a:r>
          </a:p>
          <a:p>
            <a:pPr>
              <a:lnSpc>
                <a:spcPct val="120000"/>
              </a:lnSpc>
            </a:pPr>
            <a:r>
              <a:rPr lang="en-US" dirty="0"/>
              <a:t>Change your modeling approach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another model such as logistic, Poisson, etc.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32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88FB1-5ABA-F914-4154-0114AB17B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4F66B-5F41-ACF9-53AC-E16EB377D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8372" cy="4351338"/>
          </a:xfrm>
        </p:spPr>
        <p:txBody>
          <a:bodyPr/>
          <a:lstStyle/>
          <a:p>
            <a:r>
              <a:rPr lang="en-US" strike="sngStrike" dirty="0"/>
              <a:t>Explore Dr. Sandy Eckel’s career path + current work</a:t>
            </a:r>
          </a:p>
          <a:p>
            <a:r>
              <a:rPr lang="en-US" dirty="0"/>
              <a:t>Define and use </a:t>
            </a:r>
            <a:r>
              <a:rPr lang="en-US" b="1" u="sng" dirty="0"/>
              <a:t>correlation</a:t>
            </a:r>
            <a:r>
              <a:rPr lang="en-US" dirty="0"/>
              <a:t> to describe linear association between two continuous variables</a:t>
            </a:r>
          </a:p>
          <a:p>
            <a:r>
              <a:rPr lang="en-US" dirty="0"/>
              <a:t>Define </a:t>
            </a:r>
            <a:r>
              <a:rPr lang="en-US" b="1" dirty="0"/>
              <a:t>linear regression </a:t>
            </a:r>
            <a:r>
              <a:rPr lang="en-US" dirty="0"/>
              <a:t>relating continuous outcome (Y) to predictor (X)</a:t>
            </a:r>
          </a:p>
          <a:p>
            <a:pPr lvl="1"/>
            <a:r>
              <a:rPr lang="en-US" dirty="0"/>
              <a:t>Continuous X </a:t>
            </a:r>
          </a:p>
          <a:p>
            <a:pPr lvl="1"/>
            <a:r>
              <a:rPr lang="en-US" dirty="0"/>
              <a:t>Binary X</a:t>
            </a:r>
          </a:p>
          <a:p>
            <a:r>
              <a:rPr lang="en-US" dirty="0"/>
              <a:t>Evaluate </a:t>
            </a:r>
            <a:r>
              <a:rPr lang="en-US" b="1" u="sng" dirty="0"/>
              <a:t>assumptions</a:t>
            </a:r>
            <a:r>
              <a:rPr lang="en-US" dirty="0"/>
              <a:t> of linear regression</a:t>
            </a:r>
          </a:p>
          <a:p>
            <a:r>
              <a:rPr lang="en-US" dirty="0"/>
              <a:t>Describe similarity between </a:t>
            </a:r>
            <a:r>
              <a:rPr lang="en-US" b="1" u="sng" dirty="0"/>
              <a:t>t-test</a:t>
            </a:r>
            <a:r>
              <a:rPr lang="en-US" dirty="0"/>
              <a:t> and linear regression with binary X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34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0954-E43E-4C21-99A6-EC2ADD21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50"/>
            <a:ext cx="10998200" cy="52260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We know how to look at the relationship between a continuous predictor and a continuous outcome</a:t>
            </a:r>
          </a:p>
          <a:p>
            <a:pPr>
              <a:lnSpc>
                <a:spcPct val="120000"/>
              </a:lnSpc>
            </a:pPr>
            <a:r>
              <a:rPr lang="en-US" dirty="0"/>
              <a:t>Let’s look at how to model a dichotomous/binary predictor </a:t>
            </a:r>
          </a:p>
          <a:p>
            <a:pPr>
              <a:lnSpc>
                <a:spcPct val="120000"/>
              </a:lnSpc>
            </a:pPr>
            <a:r>
              <a:rPr lang="en-US" dirty="0"/>
              <a:t>Example: how does gender relate to HDL cholesterol?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505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0954-E43E-4C21-99A6-EC2ADD21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50"/>
            <a:ext cx="10998200" cy="52260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Option 1. </a:t>
            </a:r>
            <a:r>
              <a:rPr lang="en-US" dirty="0"/>
              <a:t>We already know how to perform a t-test for this relationship! (I’ll assume the variance in HDL is the same for male and female)</a:t>
            </a:r>
            <a:endParaRPr lang="en-US" b="1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latin typeface="Consolas" panose="020B0609020204030204" pitchFamily="49" charset="0"/>
              </a:rPr>
              <a:t>t.test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hdl</a:t>
            </a:r>
            <a:r>
              <a:rPr lang="en-US" sz="1400" dirty="0">
                <a:latin typeface="Consolas" panose="020B0609020204030204" pitchFamily="49" charset="0"/>
              </a:rPr>
              <a:t> ~ gender, </a:t>
            </a:r>
            <a:r>
              <a:rPr lang="en-US" sz="1400" dirty="0" err="1">
                <a:latin typeface="Consolas" panose="020B0609020204030204" pitchFamily="49" charset="0"/>
              </a:rPr>
              <a:t>var.equal</a:t>
            </a:r>
            <a:r>
              <a:rPr lang="en-US" sz="1400" dirty="0">
                <a:latin typeface="Consolas" panose="020B0609020204030204" pitchFamily="49" charset="0"/>
              </a:rPr>
              <a:t>=T, data=</a:t>
            </a:r>
            <a:r>
              <a:rPr lang="en-US" sz="1400" dirty="0" err="1">
                <a:latin typeface="Consolas" panose="020B0609020204030204" pitchFamily="49" charset="0"/>
              </a:rPr>
              <a:t>chol</a:t>
            </a:r>
            <a:r>
              <a:rPr lang="en-US" sz="1400" dirty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	Two Sample t-test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data:  </a:t>
            </a:r>
            <a:r>
              <a:rPr lang="en-US" sz="1400" dirty="0" err="1">
                <a:latin typeface="Consolas" panose="020B0609020204030204" pitchFamily="49" charset="0"/>
              </a:rPr>
              <a:t>hdl</a:t>
            </a:r>
            <a:r>
              <a:rPr lang="en-US" sz="1400" dirty="0">
                <a:latin typeface="Consolas" panose="020B0609020204030204" pitchFamily="49" charset="0"/>
              </a:rPr>
              <a:t> by gender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t = 3.1333, df = 186, p-value = 0.002009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alternative hypothesis: true difference in means is not equal to 0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95 percent confidence interval: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1.855813 8.165463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sample estimates: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mean in group Female   mean in group Male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        51.22340             46.21277 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448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0954-E43E-4C21-99A6-EC2ADD21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84" y="1466850"/>
            <a:ext cx="11331018" cy="52260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Option 2. </a:t>
            </a:r>
            <a:r>
              <a:rPr lang="en-US" dirty="0"/>
              <a:t>We could also answer this question using a regression framework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Best to code X as an </a:t>
            </a:r>
            <a:r>
              <a:rPr lang="en-US" b="1" dirty="0"/>
              <a:t>“indicator” variable </a:t>
            </a:r>
            <a:r>
              <a:rPr lang="en-US" dirty="0"/>
              <a:t>(takes values of 0 and 1)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“baseline” category should be coded 0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“other” category should be coded 1 </a:t>
            </a:r>
            <a:br>
              <a:rPr lang="en-US" dirty="0"/>
            </a:br>
            <a:r>
              <a:rPr lang="en-US" dirty="0"/>
              <a:t>(i.e., a 1-unit higher X compares “other” group to “baseline” group)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1068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0954-E43E-4C21-99A6-EC2ADD21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50"/>
            <a:ext cx="10998200" cy="52260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Let’s use the indicator variable for female,</a:t>
            </a:r>
            <a:br>
              <a:rPr lang="en-US" dirty="0"/>
            </a:br>
            <a:r>
              <a:rPr lang="en-US" dirty="0"/>
              <a:t>checking the distribution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chol$female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0  1 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95 95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Let’s plot HDL vs. female, </a:t>
            </a:r>
            <a:br>
              <a:rPr lang="en-US" dirty="0"/>
            </a:br>
            <a:r>
              <a:rPr lang="en-US" dirty="0"/>
              <a:t>fit a linear regression, </a:t>
            </a:r>
            <a:br>
              <a:rPr lang="en-US" dirty="0"/>
            </a:br>
            <a:r>
              <a:rPr lang="en-US" dirty="0"/>
              <a:t>and plot the estimated line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hdl~female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data=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chol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fit &lt;-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hdl~female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data=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chol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(fit, col="red")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4C9FD1-5942-F238-1502-4DB7BDFC7D7F}"/>
              </a:ext>
            </a:extLst>
          </p:cNvPr>
          <p:cNvSpPr txBox="1"/>
          <p:nvPr/>
        </p:nvSpPr>
        <p:spPr>
          <a:xfrm>
            <a:off x="7654565" y="1144806"/>
            <a:ext cx="38272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1620B-6406-3B2C-9E2D-6237B65FD4B1}"/>
              </a:ext>
            </a:extLst>
          </p:cNvPr>
          <p:cNvSpPr txBox="1"/>
          <p:nvPr/>
        </p:nvSpPr>
        <p:spPr>
          <a:xfrm>
            <a:off x="7528351" y="406142"/>
            <a:ext cx="4402317" cy="13542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/>
              <a:t>Similar </a:t>
            </a:r>
            <a:r>
              <a:rPr lang="en-US" b="1" dirty="0" err="1"/>
              <a:t>ggplot</a:t>
            </a:r>
            <a:r>
              <a:rPr lang="en-US" b="1" dirty="0"/>
              <a:t>:</a:t>
            </a:r>
            <a:br>
              <a:rPr lang="en-US" dirty="0"/>
            </a:b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chol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%&gt;%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(x=female, y=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 +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+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(method="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9" name="Picture 8" descr="A graph with a red line&#10;&#10;Description automatically generated">
            <a:extLst>
              <a:ext uri="{FF2B5EF4-FFF2-40B4-BE49-F238E27FC236}">
                <a16:creationId xmlns:a16="http://schemas.microsoft.com/office/drawing/2014/main" id="{5F1BD78B-97A2-8884-DB44-3BA5B36070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90" r="5272"/>
          <a:stretch/>
        </p:blipFill>
        <p:spPr>
          <a:xfrm>
            <a:off x="7528351" y="2470369"/>
            <a:ext cx="3953496" cy="37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773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0954-E43E-4C21-99A6-EC2ADD21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50"/>
            <a:ext cx="6090501" cy="522605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Your turn!</a:t>
            </a:r>
          </a:p>
          <a:p>
            <a:pPr>
              <a:lnSpc>
                <a:spcPct val="120000"/>
              </a:lnSpc>
            </a:pPr>
            <a:r>
              <a:rPr lang="en-US" dirty="0"/>
              <a:t>Run the regression of HDL vs. sex and find the estimated regression coefficients</a:t>
            </a:r>
          </a:p>
          <a:p>
            <a:pPr>
              <a:lnSpc>
                <a:spcPct val="120000"/>
              </a:lnSpc>
            </a:pPr>
            <a:r>
              <a:rPr lang="en-US" dirty="0"/>
              <a:t>What is the value of the y-intercept, and what is its interpretation?</a:t>
            </a:r>
          </a:p>
          <a:p>
            <a:pPr>
              <a:lnSpc>
                <a:spcPct val="120000"/>
              </a:lnSpc>
            </a:pPr>
            <a:r>
              <a:rPr lang="en-US" dirty="0"/>
              <a:t>What is the value of the slope, and what is its interpretation?</a:t>
            </a:r>
          </a:p>
          <a:p>
            <a:pPr>
              <a:lnSpc>
                <a:spcPct val="120000"/>
              </a:lnSpc>
            </a:pPr>
            <a:r>
              <a:rPr lang="en-US" dirty="0"/>
              <a:t>What would be the value of the slope if there were no difference in HDL between males and females?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graph with a red line&#10;&#10;Description automatically generated">
            <a:extLst>
              <a:ext uri="{FF2B5EF4-FFF2-40B4-BE49-F238E27FC236}">
                <a16:creationId xmlns:a16="http://schemas.microsoft.com/office/drawing/2014/main" id="{4D6EFCCA-CF8E-2080-6B55-B3E4E1C8F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90" r="5272"/>
          <a:stretch/>
        </p:blipFill>
        <p:spPr>
          <a:xfrm>
            <a:off x="7412061" y="998407"/>
            <a:ext cx="4344583" cy="416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368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the t-test and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D3490-CEAA-45BC-8817-1998675755B8}"/>
              </a:ext>
            </a:extLst>
          </p:cNvPr>
          <p:cNvSpPr txBox="1"/>
          <p:nvPr/>
        </p:nvSpPr>
        <p:spPr>
          <a:xfrm>
            <a:off x="247650" y="1762195"/>
            <a:ext cx="573405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latin typeface="Consolas" panose="020B0609020204030204" pitchFamily="49" charset="0"/>
              </a:rPr>
              <a:t>t.test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hdl</a:t>
            </a:r>
            <a:r>
              <a:rPr lang="en-US" sz="1400" dirty="0">
                <a:latin typeface="Consolas" panose="020B0609020204030204" pitchFamily="49" charset="0"/>
              </a:rPr>
              <a:t> ~ gender, </a:t>
            </a:r>
            <a:r>
              <a:rPr lang="en-US" sz="1400" dirty="0" err="1">
                <a:latin typeface="Consolas" panose="020B0609020204030204" pitchFamily="49" charset="0"/>
              </a:rPr>
              <a:t>var.equal</a:t>
            </a:r>
            <a:r>
              <a:rPr lang="en-US" sz="1400" dirty="0">
                <a:latin typeface="Consolas" panose="020B0609020204030204" pitchFamily="49" charset="0"/>
              </a:rPr>
              <a:t>=T, data=</a:t>
            </a:r>
            <a:r>
              <a:rPr lang="en-US" sz="1400" dirty="0" err="1">
                <a:latin typeface="Consolas" panose="020B0609020204030204" pitchFamily="49" charset="0"/>
              </a:rPr>
              <a:t>chol</a:t>
            </a:r>
            <a:r>
              <a:rPr lang="en-US" sz="1400" dirty="0">
                <a:latin typeface="Consolas" panose="020B0609020204030204" pitchFamily="49" charset="0"/>
              </a:rPr>
              <a:t>)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	Two Sample t-test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data:  </a:t>
            </a:r>
            <a:r>
              <a:rPr lang="en-US" sz="1400" dirty="0" err="1">
                <a:latin typeface="Consolas" panose="020B0609020204030204" pitchFamily="49" charset="0"/>
              </a:rPr>
              <a:t>hdl</a:t>
            </a:r>
            <a:r>
              <a:rPr lang="en-US" sz="1400" dirty="0">
                <a:latin typeface="Consolas" panose="020B0609020204030204" pitchFamily="49" charset="0"/>
              </a:rPr>
              <a:t> by gender</a:t>
            </a:r>
          </a:p>
          <a:p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</a:rPr>
              <a:t>t = 3.1333</a:t>
            </a:r>
            <a:r>
              <a:rPr lang="en-US" sz="1400" dirty="0">
                <a:latin typeface="Consolas" panose="020B0609020204030204" pitchFamily="49" charset="0"/>
              </a:rPr>
              <a:t>, df = 186, p-value = </a:t>
            </a:r>
            <a:r>
              <a:rPr lang="en-US" sz="1400" dirty="0">
                <a:highlight>
                  <a:srgbClr val="00FFFF"/>
                </a:highlight>
                <a:latin typeface="Consolas" panose="020B0609020204030204" pitchFamily="49" charset="0"/>
              </a:rPr>
              <a:t>0.002009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alternative hypothesis: true difference in means is not equal to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95 percent confidence interval: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1.855813 8.165463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sample estimates: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mean in group Female   mean in group Male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highlight>
                  <a:srgbClr val="00FF00"/>
                </a:highlight>
                <a:latin typeface="Consolas" panose="020B0609020204030204" pitchFamily="49" charset="0"/>
              </a:rPr>
              <a:t>51.22340</a:t>
            </a:r>
            <a:r>
              <a:rPr lang="en-US" sz="1400" dirty="0">
                <a:latin typeface="Consolas" panose="020B0609020204030204" pitchFamily="49" charset="0"/>
              </a:rPr>
              <a:t>             46.21277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C3E888-0100-4699-8D98-27FA722A6DE1}"/>
              </a:ext>
            </a:extLst>
          </p:cNvPr>
          <p:cNvSpPr txBox="1"/>
          <p:nvPr/>
        </p:nvSpPr>
        <p:spPr>
          <a:xfrm>
            <a:off x="5981700" y="1762195"/>
            <a:ext cx="6096000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&gt; fit &lt;- </a:t>
            </a:r>
            <a:r>
              <a:rPr lang="en-US" sz="1400" dirty="0" err="1">
                <a:latin typeface="Consolas" panose="020B0609020204030204" pitchFamily="49" charset="0"/>
              </a:rPr>
              <a:t>lm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hdl~gender</a:t>
            </a:r>
            <a:r>
              <a:rPr lang="en-US" sz="1400" dirty="0">
                <a:latin typeface="Consolas" panose="020B0609020204030204" pitchFamily="49" charset="0"/>
              </a:rPr>
              <a:t>, data=</a:t>
            </a:r>
            <a:r>
              <a:rPr lang="en-US" sz="1400" dirty="0" err="1">
                <a:latin typeface="Consolas" panose="020B0609020204030204" pitchFamily="49" charset="0"/>
              </a:rPr>
              <a:t>chol</a:t>
            </a:r>
            <a:r>
              <a:rPr lang="en-US" sz="1400" dirty="0">
                <a:latin typeface="Consolas" panose="020B0609020204030204" pitchFamily="49" charset="0"/>
              </a:rPr>
              <a:t>)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&gt; summary(fit)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Coefficients: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Estimate Std. Error t value </a:t>
            </a:r>
            <a:r>
              <a:rPr lang="en-US" sz="1400" dirty="0" err="1">
                <a:latin typeface="Consolas" panose="020B0609020204030204" pitchFamily="49" charset="0"/>
              </a:rPr>
              <a:t>Pr</a:t>
            </a:r>
            <a:r>
              <a:rPr lang="en-US" sz="1400" dirty="0">
                <a:latin typeface="Consolas" panose="020B0609020204030204" pitchFamily="49" charset="0"/>
              </a:rPr>
              <a:t>(&gt;|t|)   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(Intercept)   </a:t>
            </a:r>
            <a:r>
              <a:rPr lang="en-US" sz="1400" dirty="0">
                <a:highlight>
                  <a:srgbClr val="00FF00"/>
                </a:highlight>
                <a:latin typeface="Consolas" panose="020B0609020204030204" pitchFamily="49" charset="0"/>
              </a:rPr>
              <a:t>51.223</a:t>
            </a:r>
            <a:r>
              <a:rPr lang="en-US" sz="1400" dirty="0">
                <a:latin typeface="Consolas" panose="020B0609020204030204" pitchFamily="49" charset="0"/>
              </a:rPr>
              <a:t>      1.131  45.299  &lt; 2e-16 ***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genderMale</a:t>
            </a:r>
            <a:r>
              <a:rPr lang="en-US" sz="1400" dirty="0">
                <a:latin typeface="Consolas" panose="020B0609020204030204" pitchFamily="49" charset="0"/>
              </a:rPr>
              <a:t>    -5.011      1.599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</a:rPr>
              <a:t>-3.133  </a:t>
            </a:r>
            <a:r>
              <a:rPr lang="en-US" sz="1400" dirty="0">
                <a:highlight>
                  <a:srgbClr val="00FFFF"/>
                </a:highlight>
                <a:latin typeface="Consolas" panose="020B0609020204030204" pitchFamily="49" charset="0"/>
              </a:rPr>
              <a:t>0.00201</a:t>
            </a:r>
            <a:r>
              <a:rPr lang="en-US" sz="1400" dirty="0">
                <a:latin typeface="Consolas" panose="020B0609020204030204" pitchFamily="49" charset="0"/>
              </a:rPr>
              <a:t> **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---</a:t>
            </a:r>
          </a:p>
          <a:p>
            <a:r>
              <a:rPr lang="en-US" sz="1200" dirty="0" err="1">
                <a:latin typeface="Consolas" panose="020B0609020204030204" pitchFamily="49" charset="0"/>
              </a:rPr>
              <a:t>Signif</a:t>
            </a:r>
            <a:r>
              <a:rPr lang="en-US" sz="1200" dirty="0">
                <a:latin typeface="Consolas" panose="020B0609020204030204" pitchFamily="49" charset="0"/>
              </a:rPr>
              <a:t>. codes: 0 ‘***’ 0.001 ‘**’ 0.01 ‘*’ 0.05 ‘.’ 0.1 ‘ ’ 1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Residual standard error: 10.96 on 186 degrees of freedom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Multiple R-squared:  0.05014, Adjusted R-squared:  0.04503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F-statistic: 9.818 on 1 and 186 DF,  p-value: 0.002009</a:t>
            </a:r>
          </a:p>
        </p:txBody>
      </p:sp>
    </p:spTree>
    <p:extLst>
      <p:ext uri="{BB962C8B-B14F-4D97-AF65-F5344CB8AC3E}">
        <p14:creationId xmlns:p14="http://schemas.microsoft.com/office/powerpoint/2010/main" val="30847162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88FB1-5ABA-F914-4154-0114AB17B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Topics &amp;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4F66B-5F41-ACF9-53AC-E16EB377D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8372" cy="4351338"/>
          </a:xfrm>
        </p:spPr>
        <p:txBody>
          <a:bodyPr/>
          <a:lstStyle/>
          <a:p>
            <a:r>
              <a:rPr lang="en-US" dirty="0"/>
              <a:t>Explore Dr. Sandy Eckel’s career path + current work</a:t>
            </a:r>
          </a:p>
          <a:p>
            <a:r>
              <a:rPr lang="en-US" dirty="0"/>
              <a:t>Define and use </a:t>
            </a:r>
            <a:r>
              <a:rPr lang="en-US" b="1" u="sng" dirty="0"/>
              <a:t>correlation</a:t>
            </a:r>
            <a:r>
              <a:rPr lang="en-US" dirty="0"/>
              <a:t> to describe linear association between two continuous variables</a:t>
            </a:r>
          </a:p>
          <a:p>
            <a:r>
              <a:rPr lang="en-US" dirty="0"/>
              <a:t>Define </a:t>
            </a:r>
            <a:r>
              <a:rPr lang="en-US" b="1" dirty="0"/>
              <a:t>linear regression </a:t>
            </a:r>
            <a:r>
              <a:rPr lang="en-US" dirty="0"/>
              <a:t>relating continuous outcome (Y) to predictor (X)</a:t>
            </a:r>
          </a:p>
          <a:p>
            <a:pPr lvl="1"/>
            <a:r>
              <a:rPr lang="en-US" dirty="0"/>
              <a:t>Continuous X </a:t>
            </a:r>
          </a:p>
          <a:p>
            <a:pPr lvl="1"/>
            <a:r>
              <a:rPr lang="en-US" dirty="0"/>
              <a:t>Binary X</a:t>
            </a:r>
          </a:p>
          <a:p>
            <a:r>
              <a:rPr lang="en-US" dirty="0"/>
              <a:t>Evaluate </a:t>
            </a:r>
            <a:r>
              <a:rPr lang="en-US" b="1" u="sng" dirty="0"/>
              <a:t>assumptions</a:t>
            </a:r>
            <a:r>
              <a:rPr lang="en-US" dirty="0"/>
              <a:t> of linear regression</a:t>
            </a:r>
          </a:p>
          <a:p>
            <a:r>
              <a:rPr lang="en-US" dirty="0"/>
              <a:t>Describe similarity between </a:t>
            </a:r>
            <a:r>
              <a:rPr lang="en-US" b="1" u="sng" dirty="0"/>
              <a:t>t-test</a:t>
            </a:r>
            <a:r>
              <a:rPr lang="en-US" dirty="0"/>
              <a:t> and linear regression with binary X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911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0954-E43E-4C21-99A6-EC2ADD21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03623" cy="4351338"/>
          </a:xfrm>
        </p:spPr>
        <p:txBody>
          <a:bodyPr/>
          <a:lstStyle/>
          <a:p>
            <a:r>
              <a:rPr lang="en-US" dirty="0"/>
              <a:t>Consider the relation between two random variables X and Y</a:t>
            </a:r>
          </a:p>
          <a:p>
            <a:r>
              <a:rPr lang="en-US" dirty="0"/>
              <a:t>How do we quantify the strength of the linear association between these two variables?</a:t>
            </a:r>
          </a:p>
          <a:p>
            <a:r>
              <a:rPr lang="en-US" dirty="0"/>
              <a:t>Example: Both figures relate a Y to an X, </a:t>
            </a:r>
            <a:br>
              <a:rPr lang="en-US" dirty="0"/>
            </a:br>
            <a:r>
              <a:rPr lang="en-US" dirty="0"/>
              <a:t>but the relation seems “stronger” in the top figure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F2C78AA-ED68-4AFF-A007-DCF037B12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787" y="446359"/>
            <a:ext cx="3242001" cy="2982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8E589D9-260F-4A13-80D7-8758E9DAD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786" y="3429000"/>
            <a:ext cx="3242001" cy="2976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9295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Pearson’s Correlation Coefficient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0954-E43E-4C21-99A6-EC2ADD2139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6569"/>
                <a:ext cx="10731500" cy="485480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measure of the </a:t>
                </a:r>
                <a:r>
                  <a:rPr lang="en-US" b="1" dirty="0"/>
                  <a:t>direction</a:t>
                </a:r>
                <a:r>
                  <a:rPr lang="en-US" dirty="0"/>
                  <a:t> (positive or negative) and </a:t>
                </a:r>
                <a:br>
                  <a:rPr lang="en-US" dirty="0"/>
                </a:br>
                <a:r>
                  <a:rPr lang="en-US" b="1" dirty="0"/>
                  <a:t>strength</a:t>
                </a:r>
                <a:r>
                  <a:rPr lang="en-US" dirty="0"/>
                  <a:t> of a </a:t>
                </a:r>
                <a:r>
                  <a:rPr lang="en-US" b="1" dirty="0"/>
                  <a:t>linear</a:t>
                </a:r>
                <a:r>
                  <a:rPr lang="en-US" dirty="0"/>
                  <a:t> relationship between X and Y. </a:t>
                </a:r>
              </a:p>
              <a:p>
                <a:r>
                  <a:rPr lang="en-US" dirty="0"/>
                  <a:t>We typically call this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has no units,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−1≤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1" i="1" dirty="0"/>
                  <a:t>sign</a:t>
                </a:r>
                <a:r>
                  <a:rPr lang="en-US" b="0" dirty="0"/>
                  <a:t>: direction of linear relationship</a:t>
                </a:r>
              </a:p>
              <a:p>
                <a:pPr lvl="1"/>
                <a:r>
                  <a:rPr lang="en-US" b="1" i="1" dirty="0"/>
                  <a:t>magnitude</a:t>
                </a:r>
                <a:r>
                  <a:rPr lang="en-US" b="0" dirty="0"/>
                  <a:t>: strength of linear relationship</a:t>
                </a:r>
              </a:p>
              <a:p>
                <a:r>
                  <a:rPr lang="en-US" dirty="0"/>
                  <a:t>Interpretation:</a:t>
                </a:r>
              </a:p>
              <a:p>
                <a:pPr lvl="1"/>
                <a:r>
                  <a:rPr lang="en-US" dirty="0"/>
                  <a:t> -1 is perfect negative correlation</a:t>
                </a:r>
              </a:p>
              <a:p>
                <a:pPr lvl="1"/>
                <a:r>
                  <a:rPr lang="en-US" dirty="0"/>
                  <a:t>+1 is perfect positive correlation</a:t>
                </a:r>
              </a:p>
              <a:p>
                <a:pPr lvl="1"/>
                <a:r>
                  <a:rPr lang="en-US" dirty="0"/>
                  <a:t> 0 is no correlation (i.e., no linear relation)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0954-E43E-4C21-99A6-EC2ADD2139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6569"/>
                <a:ext cx="10731500" cy="4854804"/>
              </a:xfrm>
              <a:blipFill>
                <a:blip r:embed="rId2"/>
                <a:stretch>
                  <a:fillRect l="-1023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3248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AE6C0-7677-BFAB-16C8-53AC3CD30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Pearson’s Correlation Coefficient</a:t>
            </a:r>
            <a:br>
              <a:rPr lang="en-US" dirty="0"/>
            </a:br>
            <a:r>
              <a:rPr lang="en-US" sz="3200" i="1" dirty="0">
                <a:solidFill>
                  <a:schemeClr val="bg1">
                    <a:lumMod val="65000"/>
                  </a:schemeClr>
                </a:solidFill>
              </a:rPr>
              <a:t>Examples</a:t>
            </a:r>
            <a:endParaRPr lang="en-US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1E770A-D605-9B62-7DA8-E37A32DD0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72" y="1690688"/>
            <a:ext cx="8872965" cy="3838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955FA65-16DF-DE6D-FD0E-F6343C9D2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615770"/>
              </p:ext>
            </p:extLst>
          </p:nvPr>
        </p:nvGraphicFramePr>
        <p:xfrm>
          <a:off x="9645177" y="2471653"/>
          <a:ext cx="2422703" cy="1914693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184951">
                  <a:extLst>
                    <a:ext uri="{9D8B030D-6E8A-4147-A177-3AD203B41FA5}">
                      <a16:colId xmlns:a16="http://schemas.microsoft.com/office/drawing/2014/main" val="592895300"/>
                    </a:ext>
                  </a:extLst>
                </a:gridCol>
                <a:gridCol w="1237752">
                  <a:extLst>
                    <a:ext uri="{9D8B030D-6E8A-4147-A177-3AD203B41FA5}">
                      <a16:colId xmlns:a16="http://schemas.microsoft.com/office/drawing/2014/main" val="3059117010"/>
                    </a:ext>
                  </a:extLst>
                </a:gridCol>
              </a:tblGrid>
              <a:tr h="3646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Value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Effect Size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4514050"/>
                  </a:ext>
                </a:extLst>
              </a:tr>
              <a:tr h="3875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None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5250872"/>
                  </a:ext>
                </a:extLst>
              </a:tr>
              <a:tr h="3875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±0.1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Small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04912506"/>
                  </a:ext>
                </a:extLst>
              </a:tr>
              <a:tr h="3875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±0.3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Medium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8429288"/>
                  </a:ext>
                </a:extLst>
              </a:tr>
              <a:tr h="3875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±0.5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Large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529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86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635E-B1AD-4A3B-A512-BE5F2592D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94"/>
            <a:ext cx="10515600" cy="1325563"/>
          </a:xfrm>
        </p:spPr>
        <p:txBody>
          <a:bodyPr/>
          <a:lstStyle/>
          <a:p>
            <a:r>
              <a:rPr lang="en-US" dirty="0"/>
              <a:t>Pearson’s Correlation Coefficient – BEWARE!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0954-E43E-4C21-99A6-EC2ADD2139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70306" y="1514306"/>
                <a:ext cx="5191493" cy="484696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for these plots?</a:t>
                </a:r>
              </a:p>
              <a:p>
                <a:r>
                  <a:rPr lang="en-US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All 4 datasets have identical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=0.82</a:t>
                </a:r>
              </a:p>
              <a:p>
                <a:r>
                  <a:rPr lang="en-US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Famous example called: </a:t>
                </a:r>
                <a:br>
                  <a:rPr lang="en-US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“Anscombe’s quartet”</a:t>
                </a:r>
              </a:p>
              <a:p>
                <a:endParaRPr lang="en-US" sz="2400" dirty="0"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accent1">
                        <a:lumMod val="50000"/>
                      </a:schemeClr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Takeaway message:</a:t>
                </a:r>
              </a:p>
              <a:p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Pearson’s correlation coefficient ONLY quantifies </a:t>
                </a:r>
                <a:r>
                  <a:rPr lang="en-US" sz="2400" b="1" u="sng" dirty="0">
                    <a:solidFill>
                      <a:schemeClr val="accent1">
                        <a:lumMod val="50000"/>
                      </a:schemeClr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linear</a:t>
                </a:r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relation</a:t>
                </a:r>
              </a:p>
              <a:p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Look at the data to evaluate if linear relation is appropriate for your X and Y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0954-E43E-4C21-99A6-EC2ADD2139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70306" y="1514306"/>
                <a:ext cx="5191493" cy="4846965"/>
              </a:xfrm>
              <a:blipFill>
                <a:blip r:embed="rId2"/>
                <a:stretch>
                  <a:fillRect l="-2113" t="-2010" r="-1761" b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>
            <a:extLst>
              <a:ext uri="{FF2B5EF4-FFF2-40B4-BE49-F238E27FC236}">
                <a16:creationId xmlns:a16="http://schemas.microsoft.com/office/drawing/2014/main" id="{14628F0A-5A96-7646-7702-2158C26B2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19" y="1329997"/>
            <a:ext cx="5080550" cy="503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265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sbestPPT" id="{F1F4BCA4-C984-894E-B819-BB8D32D226B6}" vid="{B0A982C2-C77C-7041-BB5E-E4B4907542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BEST_regression_1</Template>
  <TotalTime>3324</TotalTime>
  <Words>3687</Words>
  <Application>Microsoft Office PowerPoint</Application>
  <PresentationFormat>Widescreen</PresentationFormat>
  <Paragraphs>488</Paragraphs>
  <Slides>56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Aptos</vt:lpstr>
      <vt:lpstr>Arial</vt:lpstr>
      <vt:lpstr>Calibri</vt:lpstr>
      <vt:lpstr>Calibri Light</vt:lpstr>
      <vt:lpstr>Cambria Math</vt:lpstr>
      <vt:lpstr>Consolas</vt:lpstr>
      <vt:lpstr>Courier</vt:lpstr>
      <vt:lpstr>Courier New</vt:lpstr>
      <vt:lpstr>Segoe UI</vt:lpstr>
      <vt:lpstr>Times New Roman</vt:lpstr>
      <vt:lpstr>Wingdings</vt:lpstr>
      <vt:lpstr>Office Theme</vt:lpstr>
      <vt:lpstr>LA’s BeST @ USC</vt:lpstr>
      <vt:lpstr>Topics + Learning objectives</vt:lpstr>
      <vt:lpstr>Who am I?</vt:lpstr>
      <vt:lpstr>PowerPoint Presentation</vt:lpstr>
      <vt:lpstr>Back to our learning objectives</vt:lpstr>
      <vt:lpstr>Correlation</vt:lpstr>
      <vt:lpstr>Pearson’s Correlation Coefficient</vt:lpstr>
      <vt:lpstr>Pearson’s Correlation Coefficient Examples</vt:lpstr>
      <vt:lpstr>Pearson’s Correlation Coefficient – BEWARE!</vt:lpstr>
      <vt:lpstr>Formula for r</vt:lpstr>
      <vt:lpstr>Calculating r in R</vt:lpstr>
      <vt:lpstr>Hypothesis Testing for Correlation</vt:lpstr>
      <vt:lpstr>Example 2: MPG Data set</vt:lpstr>
      <vt:lpstr>What happens when linearity assumption for  r isn’t met?</vt:lpstr>
      <vt:lpstr>Spearman’s Correlation Coefficient, r_s</vt:lpstr>
      <vt:lpstr>Calculating r_s</vt:lpstr>
      <vt:lpstr>Your turn with correlation!</vt:lpstr>
      <vt:lpstr>Introduction to linear regression What is regression?</vt:lpstr>
      <vt:lpstr>What is a line?</vt:lpstr>
      <vt:lpstr>Studying Linear Relationships using Regression</vt:lpstr>
      <vt:lpstr>The Regression Line</vt:lpstr>
      <vt:lpstr>The full regression model  Line vs. observations</vt:lpstr>
      <vt:lpstr>Predicting the mean Y at a given value of X</vt:lpstr>
      <vt:lpstr>Linear Regression in R</vt:lpstr>
      <vt:lpstr>Interpreting Linear Regression Output</vt:lpstr>
      <vt:lpstr>Interpreting Output</vt:lpstr>
      <vt:lpstr>Note on Extrapolation</vt:lpstr>
      <vt:lpstr>Note on Extrapolation</vt:lpstr>
      <vt:lpstr>Assumptions of Linear Regression</vt:lpstr>
      <vt:lpstr>Linearity</vt:lpstr>
      <vt:lpstr>Linearity</vt:lpstr>
      <vt:lpstr>Independence</vt:lpstr>
      <vt:lpstr>Normality</vt:lpstr>
      <vt:lpstr>Equality of Variances, i.e., homoscedasticity</vt:lpstr>
      <vt:lpstr>The Best Fit Line</vt:lpstr>
      <vt:lpstr>Finding the Best-Fit Line in R</vt:lpstr>
      <vt:lpstr>The Best Fit Line</vt:lpstr>
      <vt:lpstr>More Output Interpretation</vt:lpstr>
      <vt:lpstr>More Output Interpretation</vt:lpstr>
      <vt:lpstr>Coefficient of Determination</vt:lpstr>
      <vt:lpstr>Correlation vs. Regression</vt:lpstr>
      <vt:lpstr>Checking Assumptions</vt:lpstr>
      <vt:lpstr>Checking Linearity - concept</vt:lpstr>
      <vt:lpstr>Checking Linearity – our example</vt:lpstr>
      <vt:lpstr>Checking Normality - concept</vt:lpstr>
      <vt:lpstr>Checking Normality – our example</vt:lpstr>
      <vt:lpstr>Checking Equal Variance - concept</vt:lpstr>
      <vt:lpstr>Checking Equal Variance – our example</vt:lpstr>
      <vt:lpstr>When Assumptions Are Not Met</vt:lpstr>
      <vt:lpstr>Binary Predictors</vt:lpstr>
      <vt:lpstr>Binary Predictors</vt:lpstr>
      <vt:lpstr>Binary Predictors</vt:lpstr>
      <vt:lpstr>Binary Predictors</vt:lpstr>
      <vt:lpstr>Binary Predictors</vt:lpstr>
      <vt:lpstr>Comparing the t-test and regression</vt:lpstr>
      <vt:lpstr>Recap: Topics &amp; Learning objectives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Trevor Pickering</dc:creator>
  <cp:lastModifiedBy>Sandrah Proctor Eckel</cp:lastModifiedBy>
  <cp:revision>33</cp:revision>
  <dcterms:created xsi:type="dcterms:W3CDTF">2021-06-19T17:44:50Z</dcterms:created>
  <dcterms:modified xsi:type="dcterms:W3CDTF">2024-06-26T05:11:09Z</dcterms:modified>
</cp:coreProperties>
</file>